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688" r:id="rId2"/>
    <p:sldId id="703" r:id="rId3"/>
    <p:sldId id="705" r:id="rId4"/>
    <p:sldId id="711" r:id="rId5"/>
    <p:sldId id="690" r:id="rId6"/>
    <p:sldId id="691" r:id="rId7"/>
    <p:sldId id="708" r:id="rId8"/>
    <p:sldId id="706" r:id="rId9"/>
    <p:sldId id="707" r:id="rId10"/>
    <p:sldId id="713" r:id="rId11"/>
    <p:sldId id="697" r:id="rId12"/>
    <p:sldId id="714" r:id="rId13"/>
    <p:sldId id="698" r:id="rId14"/>
    <p:sldId id="600" r:id="rId15"/>
    <p:sldId id="696" r:id="rId16"/>
    <p:sldId id="602" r:id="rId17"/>
    <p:sldId id="715" r:id="rId18"/>
    <p:sldId id="700" r:id="rId19"/>
    <p:sldId id="701" r:id="rId20"/>
    <p:sldId id="702" r:id="rId21"/>
    <p:sldId id="693" r:id="rId22"/>
    <p:sldId id="694" r:id="rId23"/>
    <p:sldId id="614" r:id="rId24"/>
    <p:sldId id="710" r:id="rId25"/>
    <p:sldId id="719" r:id="rId26"/>
    <p:sldId id="62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008000"/>
    <a:srgbClr val="007AC4"/>
    <a:srgbClr val="CCCCCC"/>
    <a:srgbClr val="0066CC"/>
    <a:srgbClr val="0079C3"/>
    <a:srgbClr val="90D4F2"/>
    <a:srgbClr val="00000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91" autoAdjust="0"/>
    <p:restoredTop sz="94660"/>
  </p:normalViewPr>
  <p:slideViewPr>
    <p:cSldViewPr>
      <p:cViewPr>
        <p:scale>
          <a:sx n="75" d="100"/>
          <a:sy n="75" d="100"/>
        </p:scale>
        <p:origin x="-1320" y="-3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2848"/>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Managing the Lean System</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9A63A6-22C1-CC42-8863-1BA773D644A2}" type="datetime1">
              <a:rPr lang="en-US" smtClean="0"/>
              <a:pPr/>
              <a:t>10/16/12</a:t>
            </a:fld>
            <a:endParaRPr lang="en-US"/>
          </a:p>
        </p:txBody>
      </p:sp>
      <p:sp>
        <p:nvSpPr>
          <p:cNvPr id="4" name="Footer Placeholder 3"/>
          <p:cNvSpPr>
            <a:spLocks noGrp="1"/>
          </p:cNvSpPr>
          <p:nvPr>
            <p:ph type="ftr" sz="quarter" idx="2"/>
          </p:nvPr>
        </p:nvSpPr>
        <p:spPr>
          <a:xfrm>
            <a:off x="0" y="8685213"/>
            <a:ext cx="3733800" cy="457200"/>
          </a:xfrm>
          <a:prstGeom prst="rect">
            <a:avLst/>
          </a:prstGeom>
        </p:spPr>
        <p:txBody>
          <a:bodyPr vert="horz" lIns="91440" tIns="45720" rIns="91440" bIns="45720" rtlCol="0" anchor="b"/>
          <a:lstStyle>
            <a:lvl1pPr algn="l">
              <a:defRPr sz="1200"/>
            </a:lvl1pPr>
          </a:lstStyle>
          <a:p>
            <a:r>
              <a:rPr lang="en-US" dirty="0" smtClean="0"/>
              <a:t>© 2010. Institute for Lean Systems. All rights reserved.  </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C86C17-A40C-674C-B35B-643CFE2FECD5}" type="slidenum">
              <a:rPr lang="en-US" smtClean="0"/>
              <a:pPr/>
              <a:t>‹#›</a:t>
            </a:fld>
            <a:endParaRPr lang="en-US"/>
          </a:p>
        </p:txBody>
      </p:sp>
    </p:spTree>
    <p:extLst>
      <p:ext uri="{BB962C8B-B14F-4D97-AF65-F5344CB8AC3E}">
        <p14:creationId xmlns:p14="http://schemas.microsoft.com/office/powerpoint/2010/main" val="19471560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Managing the Lean System</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D8F984-3C2D-6943-B477-28B90C557995}" type="datetime1">
              <a:rPr lang="en-US" smtClean="0"/>
              <a:pPr/>
              <a:t>10/16/12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 2010. Institute for Lean Systems. All rights reserved.  </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A90AB4-667D-0B46-A6B4-5F229AC7DEF9}" type="slidenum">
              <a:rPr lang="en-US" smtClean="0"/>
              <a:pPr/>
              <a:t>‹#›</a:t>
            </a:fld>
            <a:endParaRPr lang="en-US"/>
          </a:p>
        </p:txBody>
      </p:sp>
    </p:spTree>
    <p:extLst>
      <p:ext uri="{BB962C8B-B14F-4D97-AF65-F5344CB8AC3E}">
        <p14:creationId xmlns:p14="http://schemas.microsoft.com/office/powerpoint/2010/main" val="2851476504"/>
      </p:ext>
    </p:extLst>
  </p:cSld>
  <p:clrMap bg1="lt1" tx1="dk1" bg2="lt2" tx2="dk2" accent1="accent1" accent2="accent2" accent3="accent3" accent4="accent4" accent5="accent5" accent6="accent6" hlink="hlink" folHlink="folHlink"/>
  <p:hf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7"/>
          <p:cNvSpPr>
            <a:spLocks noGrp="1" noChangeArrowheads="1"/>
          </p:cNvSpPr>
          <p:nvPr>
            <p:ph type="hdr" sz="quarter"/>
          </p:nvPr>
        </p:nvSpPr>
        <p:spPr>
          <a:noFill/>
        </p:spPr>
        <p:txBody>
          <a:bodyPr/>
          <a:lstStyle/>
          <a:p>
            <a:r>
              <a:rPr lang="en-US" smtClean="0"/>
              <a:t>Managing the Lean System</a:t>
            </a:r>
            <a:endParaRPr lang="en-US" dirty="0" smtClean="0"/>
          </a:p>
        </p:txBody>
      </p:sp>
      <p:sp>
        <p:nvSpPr>
          <p:cNvPr id="445443" name="Rectangle 9"/>
          <p:cNvSpPr>
            <a:spLocks noGrp="1" noChangeArrowheads="1"/>
          </p:cNvSpPr>
          <p:nvPr>
            <p:ph type="ftr" sz="quarter" idx="4"/>
          </p:nvPr>
        </p:nvSpPr>
        <p:spPr>
          <a:noFill/>
        </p:spPr>
        <p:txBody>
          <a:bodyPr/>
          <a:lstStyle/>
          <a:p>
            <a:r>
              <a:rPr lang="en-US" smtClean="0"/>
              <a:t>©2009, ILS.  All rights reserved.</a:t>
            </a:r>
          </a:p>
        </p:txBody>
      </p:sp>
      <p:sp>
        <p:nvSpPr>
          <p:cNvPr id="445444" name="Rectangle 10"/>
          <p:cNvSpPr>
            <a:spLocks noGrp="1" noChangeArrowheads="1"/>
          </p:cNvSpPr>
          <p:nvPr>
            <p:ph type="sldNum" sz="quarter" idx="5"/>
          </p:nvPr>
        </p:nvSpPr>
        <p:spPr>
          <a:noFill/>
        </p:spPr>
        <p:txBody>
          <a:bodyPr/>
          <a:lstStyle/>
          <a:p>
            <a:fld id="{749B9130-EA66-1845-863D-6415BCB1C0E5}" type="slidenum">
              <a:rPr lang="en-US">
                <a:latin typeface="Futura" pitchFamily="-65" charset="0"/>
              </a:rPr>
              <a:pPr/>
              <a:t>23</a:t>
            </a:fld>
            <a:endParaRPr lang="en-US">
              <a:latin typeface="Futura" pitchFamily="-65" charset="0"/>
            </a:endParaRPr>
          </a:p>
        </p:txBody>
      </p:sp>
      <p:sp>
        <p:nvSpPr>
          <p:cNvPr id="445445" name="Rectangle 2"/>
          <p:cNvSpPr>
            <a:spLocks noGrp="1" noRot="1" noChangeAspect="1" noChangeArrowheads="1" noTextEdit="1"/>
          </p:cNvSpPr>
          <p:nvPr>
            <p:ph type="sldImg"/>
          </p:nvPr>
        </p:nvSpPr>
        <p:spPr>
          <a:xfrm>
            <a:off x="685800" y="457200"/>
            <a:ext cx="5486400" cy="4114800"/>
          </a:xfrm>
          <a:ln/>
        </p:spPr>
      </p:sp>
      <p:sp>
        <p:nvSpPr>
          <p:cNvPr id="445446" name="Rectangle 3"/>
          <p:cNvSpPr>
            <a:spLocks noGrp="1" noChangeArrowheads="1"/>
          </p:cNvSpPr>
          <p:nvPr>
            <p:ph type="body" idx="1"/>
          </p:nvPr>
        </p:nvSpPr>
        <p:spPr>
          <a:noFill/>
          <a:ln w="9525"/>
        </p:spPr>
        <p:txBody>
          <a:bodyPr/>
          <a:lstStyle/>
          <a:p>
            <a:endParaRPr lang="en-US">
              <a:latin typeface="Arial" pitchFamily="-65"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7"/>
          <p:cNvSpPr>
            <a:spLocks noGrp="1" noChangeArrowheads="1"/>
          </p:cNvSpPr>
          <p:nvPr>
            <p:ph type="hdr" sz="quarter"/>
          </p:nvPr>
        </p:nvSpPr>
        <p:spPr/>
        <p:txBody>
          <a:bodyPr/>
          <a:lstStyle/>
          <a:p>
            <a:r>
              <a:rPr lang="en-US" smtClean="0"/>
              <a:t>Managing the Lean System</a:t>
            </a:r>
            <a:endParaRPr lang="en-US" dirty="0" smtClean="0"/>
          </a:p>
        </p:txBody>
      </p:sp>
      <p:sp>
        <p:nvSpPr>
          <p:cNvPr id="510979" name="Rectangle 9"/>
          <p:cNvSpPr>
            <a:spLocks noGrp="1" noChangeArrowheads="1"/>
          </p:cNvSpPr>
          <p:nvPr>
            <p:ph type="ftr" sz="quarter" idx="4"/>
          </p:nvPr>
        </p:nvSpPr>
        <p:spPr/>
        <p:txBody>
          <a:bodyPr/>
          <a:lstStyle/>
          <a:p>
            <a:r>
              <a:rPr lang="en-US" smtClean="0"/>
              <a:t>©2009, ILS.  All rights reserved.</a:t>
            </a:r>
          </a:p>
        </p:txBody>
      </p:sp>
      <p:sp>
        <p:nvSpPr>
          <p:cNvPr id="510980" name="Rectangle 10"/>
          <p:cNvSpPr>
            <a:spLocks noGrp="1" noChangeArrowheads="1"/>
          </p:cNvSpPr>
          <p:nvPr>
            <p:ph type="sldNum" sz="quarter" idx="5"/>
          </p:nvPr>
        </p:nvSpPr>
        <p:spPr/>
        <p:txBody>
          <a:bodyPr/>
          <a:lstStyle/>
          <a:p>
            <a:fld id="{0EE36946-A44E-ED49-ABEF-63848FBD177A}" type="slidenum">
              <a:rPr lang="en-US" smtClean="0"/>
              <a:pPr/>
              <a:t>26</a:t>
            </a:fld>
            <a:endParaRPr lang="en-US"/>
          </a:p>
        </p:txBody>
      </p:sp>
      <p:sp>
        <p:nvSpPr>
          <p:cNvPr id="10" name="Notes Placeholder 9"/>
          <p:cNvSpPr>
            <a:spLocks noGrp="1"/>
          </p:cNvSpPr>
          <p:nvPr>
            <p:ph type="body" idx="1"/>
          </p:nvPr>
        </p:nvSpPr>
        <p:spPr/>
        <p:txBody>
          <a:bodyPr>
            <a:normAutofit/>
          </a:bodyPr>
          <a:lstStyle/>
          <a:p>
            <a:endParaRPr lang="en-US"/>
          </a:p>
        </p:txBody>
      </p:sp>
      <p:sp>
        <p:nvSpPr>
          <p:cNvPr id="11" name="Slide Image Placeholder 10"/>
          <p:cNvSpPr>
            <a:spLocks noGrp="1" noRot="1" noChangeAspect="1"/>
          </p:cNvSpPr>
          <p:nvPr>
            <p:ph type="sldImg"/>
          </p:nvPr>
        </p:nvSpPr>
        <p:spPr>
          <a:xfrm>
            <a:off x="685800" y="457200"/>
            <a:ext cx="5486400" cy="411480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D14E416E-7DB7-0444-BE54-7B4D5F28C114}" type="datetime1">
              <a:rPr lang="en-US" smtClean="0"/>
              <a:t>10/16/12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2F4EE-63E9-40FF-AE71-7515310BCA7F}" type="slidenum">
              <a:rPr lang="en-US" smtClean="0"/>
              <a:pPr/>
              <a:t>‹#›</a:t>
            </a:fld>
            <a:endParaRPr lang="en-US" dirty="0"/>
          </a:p>
        </p:txBody>
      </p:sp>
    </p:spTree>
    <p:extLst>
      <p:ext uri="{BB962C8B-B14F-4D97-AF65-F5344CB8AC3E}">
        <p14:creationId xmlns:p14="http://schemas.microsoft.com/office/powerpoint/2010/main" val="2295998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BC4125-FBCF-6946-9180-46C2AE9A3065}" type="datetime1">
              <a:rPr lang="en-US" smtClean="0"/>
              <a:t>10/16/12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85111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9821BB6-58BE-F540-8507-5893A37D55F3}" type="datetime1">
              <a:rPr lang="en-US" smtClean="0"/>
              <a:t>10/16/12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102731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A3C0DB1-2EFE-1946-AE95-D9F99BF95154}" type="datetime1">
              <a:rPr lang="en-US" smtClean="0"/>
              <a:t>10/16/12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2F4EE-63E9-40FF-AE71-7515310BCA7F}" type="slidenum">
              <a:rPr lang="en-US" smtClean="0"/>
              <a:pPr/>
              <a:t>‹#›</a:t>
            </a:fld>
            <a:endParaRPr lang="en-US" dirty="0"/>
          </a:p>
        </p:txBody>
      </p:sp>
    </p:spTree>
    <p:extLst>
      <p:ext uri="{BB962C8B-B14F-4D97-AF65-F5344CB8AC3E}">
        <p14:creationId xmlns:p14="http://schemas.microsoft.com/office/powerpoint/2010/main" val="2710617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9FA840-5194-AE48-A780-CF6A1C2B7514}" type="datetime1">
              <a:rPr lang="en-US" smtClean="0"/>
              <a:t>10/16/12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3974429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E2CD46-1674-974B-AB24-86CB2260125A}" type="datetime1">
              <a:rPr lang="en-US" smtClean="0"/>
              <a:t>10/16/12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1061359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4FE59E-0A8C-0C48-A818-B5CC80F421F6}" type="datetime1">
              <a:rPr lang="en-US" smtClean="0"/>
              <a:t>10/16/12</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482570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88C96B-1C7A-4F47-84B1-82D1741B1682}" type="datetime1">
              <a:rPr lang="en-US" smtClean="0"/>
              <a:t>10/16/12</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E82F4EE-63E9-40FF-AE71-7515310BCA7F}" type="slidenum">
              <a:rPr lang="en-US" smtClean="0"/>
              <a:pPr/>
              <a:t>‹#›</a:t>
            </a:fld>
            <a:endParaRPr lang="en-US" dirty="0"/>
          </a:p>
        </p:txBody>
      </p:sp>
    </p:spTree>
    <p:extLst>
      <p:ext uri="{BB962C8B-B14F-4D97-AF65-F5344CB8AC3E}">
        <p14:creationId xmlns:p14="http://schemas.microsoft.com/office/powerpoint/2010/main" val="1507948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4CDC19-3F48-CE47-B6E2-1CB24DFD9ADD}" type="datetime1">
              <a:rPr lang="en-US" smtClean="0"/>
              <a:t>10/16/12</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102632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ADC716-6CFE-5243-A360-80E88420D890}" type="datetime1">
              <a:rPr lang="en-US" smtClean="0"/>
              <a:t>10/16/12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985080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3A91E1-F0CC-3B4B-BEE1-EC5EBBD815B6}" type="datetime1">
              <a:rPr lang="en-US" smtClean="0"/>
              <a:t>10/16/12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82F4EE-63E9-40FF-AE71-7515310BCA7F}" type="slidenum">
              <a:rPr lang="en-US" smtClean="0"/>
              <a:pPr/>
              <a:t>‹#›</a:t>
            </a:fld>
            <a:endParaRPr lang="en-US"/>
          </a:p>
        </p:txBody>
      </p:sp>
    </p:spTree>
    <p:extLst>
      <p:ext uri="{BB962C8B-B14F-4D97-AF65-F5344CB8AC3E}">
        <p14:creationId xmlns:p14="http://schemas.microsoft.com/office/powerpoint/2010/main" val="23263603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cs typeface="Arial"/>
              </a:defRPr>
            </a:lvl1pPr>
          </a:lstStyle>
          <a:p>
            <a:fld id="{BCDBE231-CFD4-F446-82A8-52C52205D172}" type="datetime1">
              <a:rPr lang="en-US" smtClean="0"/>
              <a:t>10/16/12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a:cs typeface="Aria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CC7F2664-253B-9744-9112-0DEDA12CC08B}" type="slidenum">
              <a:rPr lang="en-US" smtClean="0"/>
              <a:pPr/>
              <a:t>‹#›</a:t>
            </a:fld>
            <a:endParaRPr lang="en-US"/>
          </a:p>
        </p:txBody>
      </p:sp>
    </p:spTree>
    <p:extLst>
      <p:ext uri="{BB962C8B-B14F-4D97-AF65-F5344CB8AC3E}">
        <p14:creationId xmlns:p14="http://schemas.microsoft.com/office/powerpoint/2010/main" val="10677226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rot="5400000">
            <a:off x="8343900" y="3379089"/>
            <a:ext cx="762000" cy="762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42" name="Picture 41" descr="decor.png"/>
          <p:cNvPicPr>
            <a:picLocks noChangeAspect="1"/>
          </p:cNvPicPr>
          <p:nvPr/>
        </p:nvPicPr>
        <p:blipFill>
          <a:blip r:embed="rId2"/>
          <a:stretch>
            <a:fillRect/>
          </a:stretch>
        </p:blipFill>
        <p:spPr>
          <a:xfrm>
            <a:off x="2514600" y="2743200"/>
            <a:ext cx="1591037" cy="1390967"/>
          </a:xfrm>
          <a:prstGeom prst="rect">
            <a:avLst/>
          </a:prstGeom>
        </p:spPr>
      </p:pic>
      <p:sp>
        <p:nvSpPr>
          <p:cNvPr id="2" name="Title 1"/>
          <p:cNvSpPr>
            <a:spLocks noGrp="1"/>
          </p:cNvSpPr>
          <p:nvPr>
            <p:ph type="ctrTitle"/>
          </p:nvPr>
        </p:nvSpPr>
        <p:spPr/>
        <p:txBody>
          <a:bodyPr>
            <a:normAutofit/>
          </a:bodyPr>
          <a:lstStyle/>
          <a:p>
            <a:pPr>
              <a:lnSpc>
                <a:spcPts val="4200"/>
              </a:lnSpc>
            </a:pPr>
            <a:r>
              <a:rPr lang="en-US" b="1" i="1" kern="0" dirty="0" smtClean="0"/>
              <a:t>C4 Problem Solving</a:t>
            </a:r>
            <a:endParaRPr lang="en-US" dirty="0"/>
          </a:p>
        </p:txBody>
      </p:sp>
      <p:sp>
        <p:nvSpPr>
          <p:cNvPr id="3" name="Subtitle 2"/>
          <p:cNvSpPr>
            <a:spLocks noGrp="1"/>
          </p:cNvSpPr>
          <p:nvPr>
            <p:ph type="subTitle" idx="1"/>
          </p:nvPr>
        </p:nvSpPr>
        <p:spPr/>
        <p:txBody>
          <a:bodyPr/>
          <a:lstStyle/>
          <a:p>
            <a:r>
              <a:rPr lang="en-US" smtClean="0"/>
              <a:t>Presentation Master</a:t>
            </a:r>
            <a:endParaRPr lang="en-US" dirty="0"/>
          </a:p>
        </p:txBody>
      </p:sp>
      <p:sp>
        <p:nvSpPr>
          <p:cNvPr id="15" name="Slide Number Placeholder 14"/>
          <p:cNvSpPr>
            <a:spLocks noGrp="1"/>
          </p:cNvSpPr>
          <p:nvPr>
            <p:ph type="sldNum" sz="quarter" idx="12"/>
          </p:nvPr>
        </p:nvSpPr>
        <p:spPr/>
        <p:txBody>
          <a:bodyPr/>
          <a:lstStyle/>
          <a:p>
            <a:pPr algn="ctr"/>
            <a:fld id="{9E82F4EE-63E9-40FF-AE71-7515310BCA7F}" type="slidenum">
              <a:rPr lang="en-US" smtClean="0"/>
              <a:pPr algn="ctr"/>
              <a:t>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Concern – Problem Statement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a:t>Record a Statement of Effect (</a:t>
            </a:r>
            <a:r>
              <a:rPr lang="en-US" dirty="0" smtClean="0"/>
              <a:t>preferred):  </a:t>
            </a:r>
            <a:endParaRPr lang="en-US" dirty="0"/>
          </a:p>
          <a:p>
            <a:pPr lvl="1"/>
            <a:r>
              <a:rPr lang="en-US" dirty="0"/>
              <a:t>(Example:  OEE is consistently low, averaging 67% when the standard is 90%)</a:t>
            </a:r>
          </a:p>
          <a:p>
            <a:r>
              <a:rPr lang="en-US" dirty="0" smtClean="0"/>
              <a:t>Describe what we want to accomplish</a:t>
            </a:r>
          </a:p>
          <a:p>
            <a:pPr lvl="1"/>
            <a:r>
              <a:rPr lang="en-US" dirty="0" smtClean="0"/>
              <a:t>(Example: We aim to put a man on the moon and bring him home safely during this decade.)</a:t>
            </a:r>
          </a:p>
          <a:p>
            <a:r>
              <a:rPr lang="en-US" dirty="0" smtClean="0"/>
              <a:t>A question to be answered</a:t>
            </a:r>
          </a:p>
          <a:p>
            <a:pPr lvl="1"/>
            <a:r>
              <a:rPr lang="en-US" dirty="0" smtClean="0"/>
              <a:t>(Example:  How do we get all team members trained on lean systems by the end of the year?)</a:t>
            </a:r>
          </a:p>
          <a:p>
            <a:r>
              <a:rPr lang="en-US" dirty="0"/>
              <a:t>S</a:t>
            </a:r>
            <a:r>
              <a:rPr lang="en-US" dirty="0" smtClean="0"/>
              <a:t>et an aggressive target, pushing beyond the current standard</a:t>
            </a:r>
          </a:p>
          <a:p>
            <a:pPr lvl="1"/>
            <a:r>
              <a:rPr lang="en-US" dirty="0" smtClean="0"/>
              <a:t>(Example:  Decrease cycle time by 8 seconds by January) </a:t>
            </a:r>
          </a:p>
          <a:p>
            <a:endParaRPr lang="en-US" dirty="0"/>
          </a:p>
        </p:txBody>
      </p:sp>
      <p:sp>
        <p:nvSpPr>
          <p:cNvPr id="4" name="TextBox 3"/>
          <p:cNvSpPr txBox="1"/>
          <p:nvPr/>
        </p:nvSpPr>
        <p:spPr>
          <a:xfrm>
            <a:off x="0" y="6095385"/>
            <a:ext cx="9144000" cy="584776"/>
          </a:xfrm>
          <a:prstGeom prst="rect">
            <a:avLst/>
          </a:prstGeom>
          <a:noFill/>
        </p:spPr>
        <p:txBody>
          <a:bodyPr wrap="square" rtlCol="0">
            <a:spAutoFit/>
          </a:bodyPr>
          <a:lstStyle/>
          <a:p>
            <a:pPr algn="ctr"/>
            <a:r>
              <a:rPr lang="en-US" sz="3200" dirty="0" smtClean="0">
                <a:latin typeface="Optima"/>
                <a:cs typeface="Optima"/>
              </a:rPr>
              <a:t>Choose </a:t>
            </a:r>
            <a:r>
              <a:rPr lang="en-US" sz="3200" b="1" dirty="0" smtClean="0">
                <a:latin typeface="Optima"/>
                <a:cs typeface="Optima"/>
              </a:rPr>
              <a:t>ONLY ONE</a:t>
            </a:r>
            <a:r>
              <a:rPr lang="en-US" sz="3200" dirty="0" smtClean="0">
                <a:latin typeface="Optima"/>
                <a:cs typeface="Optima"/>
              </a:rPr>
              <a:t> way to state your problem</a:t>
            </a:r>
            <a:endParaRPr lang="en-US" sz="3200" dirty="0">
              <a:latin typeface="Optima"/>
              <a:cs typeface="Optima"/>
            </a:endParaRPr>
          </a:p>
        </p:txBody>
      </p:sp>
    </p:spTree>
    <p:extLst>
      <p:ext uri="{BB962C8B-B14F-4D97-AF65-F5344CB8AC3E}">
        <p14:creationId xmlns:p14="http://schemas.microsoft.com/office/powerpoint/2010/main" val="3325076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200" dirty="0" smtClean="0"/>
              <a:t>Concern – Dataset/Evaluation Factors</a:t>
            </a:r>
            <a:endParaRPr lang="en-US" sz="3200" dirty="0"/>
          </a:p>
        </p:txBody>
      </p:sp>
      <p:sp>
        <p:nvSpPr>
          <p:cNvPr id="10246" name="Slide Number Placeholder 11"/>
          <p:cNvSpPr>
            <a:spLocks noGrp="1"/>
          </p:cNvSpPr>
          <p:nvPr>
            <p:ph type="sldNum" sz="quarter" idx="12"/>
          </p:nvPr>
        </p:nvSpPr>
        <p:spPr>
          <a:noFill/>
        </p:spPr>
        <p:txBody>
          <a:bodyPr/>
          <a:lstStyle/>
          <a:p>
            <a:fld id="{246F719D-C529-CA46-B53C-9087F4CC22A6}" type="slidenum">
              <a:rPr lang="en-US" sz="1000"/>
              <a:pPr/>
              <a:t>11</a:t>
            </a:fld>
            <a:endParaRPr lang="en-US" sz="1000"/>
          </a:p>
        </p:txBody>
      </p:sp>
      <p:graphicFrame>
        <p:nvGraphicFramePr>
          <p:cNvPr id="10" name="Table 9"/>
          <p:cNvGraphicFramePr>
            <a:graphicFrameLocks noGrp="1"/>
          </p:cNvGraphicFramePr>
          <p:nvPr>
            <p:extLst>
              <p:ext uri="{D42A27DB-BD31-4B8C-83A1-F6EECF244321}">
                <p14:modId xmlns:p14="http://schemas.microsoft.com/office/powerpoint/2010/main" val="826585381"/>
              </p:ext>
            </p:extLst>
          </p:nvPr>
        </p:nvGraphicFramePr>
        <p:xfrm>
          <a:off x="152400" y="1295400"/>
          <a:ext cx="8839199" cy="5094600"/>
        </p:xfrm>
        <a:graphic>
          <a:graphicData uri="http://schemas.openxmlformats.org/drawingml/2006/table">
            <a:tbl>
              <a:tblPr/>
              <a:tblGrid>
                <a:gridCol w="1157150"/>
                <a:gridCol w="1053500"/>
                <a:gridCol w="1104475"/>
                <a:gridCol w="1072190"/>
                <a:gridCol w="1255703"/>
                <a:gridCol w="987231"/>
                <a:gridCol w="1104475"/>
                <a:gridCol w="1104475"/>
              </a:tblGrid>
              <a:tr h="522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2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2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Safety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Quality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Quality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Delivery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Delivery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200" dirty="0" smtClean="0"/>
              <a:t>Concern – Dataset/Evaluation Factors Example</a:t>
            </a:r>
            <a:endParaRPr lang="en-US" sz="3200" dirty="0"/>
          </a:p>
        </p:txBody>
      </p:sp>
      <p:graphicFrame>
        <p:nvGraphicFramePr>
          <p:cNvPr id="10" name="Table 9"/>
          <p:cNvGraphicFramePr>
            <a:graphicFrameLocks noGrp="1"/>
          </p:cNvGraphicFramePr>
          <p:nvPr>
            <p:extLst>
              <p:ext uri="{D42A27DB-BD31-4B8C-83A1-F6EECF244321}">
                <p14:modId xmlns:p14="http://schemas.microsoft.com/office/powerpoint/2010/main" val="917703667"/>
              </p:ext>
            </p:extLst>
          </p:nvPr>
        </p:nvGraphicFramePr>
        <p:xfrm>
          <a:off x="1136808" y="1418888"/>
          <a:ext cx="7009334" cy="4579104"/>
        </p:xfrm>
        <a:graphic>
          <a:graphicData uri="http://schemas.openxmlformats.org/drawingml/2006/table">
            <a:tbl>
              <a:tblPr/>
              <a:tblGrid>
                <a:gridCol w="1848705"/>
                <a:gridCol w="1683110"/>
                <a:gridCol w="1764549"/>
                <a:gridCol w="1712970"/>
              </a:tblGrid>
              <a:tr h="6827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8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52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Walking distance in work area</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430 feet per hour</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Work In Process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30</a:t>
                      </a:r>
                      <a:r>
                        <a:rPr lang="en-US" sz="1800" baseline="0" dirty="0" smtClean="0">
                          <a:latin typeface="Helvetica"/>
                          <a:cs typeface="Helvetica"/>
                        </a:rPr>
                        <a:t> units</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52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Cycle 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9:35</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 defects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21 per shift</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3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Number of operators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6</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856680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Charts and Graphs</a:t>
            </a:r>
            <a:endParaRPr lang="en-US" sz="3200" dirty="0"/>
          </a:p>
        </p:txBody>
      </p:sp>
      <p:sp>
        <p:nvSpPr>
          <p:cNvPr id="8" name="Content Placeholder 7"/>
          <p:cNvSpPr>
            <a:spLocks noGrp="1"/>
          </p:cNvSpPr>
          <p:nvPr>
            <p:ph idx="1"/>
          </p:nvPr>
        </p:nvSpPr>
        <p:spPr/>
        <p:txBody>
          <a:bodyPr>
            <a:normAutofit/>
          </a:bodyPr>
          <a:lstStyle/>
          <a:p>
            <a:r>
              <a:rPr lang="en-US" dirty="0" smtClean="0"/>
              <a:t>Include a chart or graph for each of your key metrics.  Include enough data to expose trends (6 to 12 months)</a:t>
            </a:r>
          </a:p>
        </p:txBody>
      </p:sp>
      <p:sp>
        <p:nvSpPr>
          <p:cNvPr id="4" name="Slide Number Placeholder 3"/>
          <p:cNvSpPr>
            <a:spLocks noGrp="1"/>
          </p:cNvSpPr>
          <p:nvPr>
            <p:ph type="sldNum" sz="quarter" idx="12"/>
          </p:nvPr>
        </p:nvSpPr>
        <p:spPr/>
        <p:txBody>
          <a:bodyPr/>
          <a:lstStyle/>
          <a:p>
            <a:fld id="{9E82F4EE-63E9-40FF-AE71-7515310BCA7F}" type="slidenum">
              <a:rPr lang="en-US" smtClean="0"/>
              <a:pPr/>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32"/>
          <p:cNvSpPr>
            <a:spLocks noGrp="1"/>
          </p:cNvSpPr>
          <p:nvPr>
            <p:ph type="title"/>
          </p:nvPr>
        </p:nvSpPr>
        <p:spPr/>
        <p:txBody>
          <a:bodyPr/>
          <a:lstStyle/>
          <a:p>
            <a:r>
              <a:rPr lang="en-US" sz="3200" dirty="0" smtClean="0"/>
              <a:t>Cause:  Option 1 - Fishbone</a:t>
            </a:r>
            <a:endParaRPr lang="en-US" dirty="0"/>
          </a:p>
        </p:txBody>
      </p:sp>
      <p:sp>
        <p:nvSpPr>
          <p:cNvPr id="11273" name="Slide Number Placeholder 145"/>
          <p:cNvSpPr>
            <a:spLocks noGrp="1"/>
          </p:cNvSpPr>
          <p:nvPr>
            <p:ph type="sldNum" sz="quarter" idx="12"/>
          </p:nvPr>
        </p:nvSpPr>
        <p:spPr>
          <a:noFill/>
        </p:spPr>
        <p:txBody>
          <a:bodyPr/>
          <a:lstStyle/>
          <a:p>
            <a:fld id="{D3830511-E8A1-6442-A066-51FA935E1FBA}" type="slidenum">
              <a:rPr lang="en-US" sz="1000"/>
              <a:pPr/>
              <a:t>14</a:t>
            </a:fld>
            <a:endParaRPr lang="en-US" sz="1000"/>
          </a:p>
        </p:txBody>
      </p:sp>
      <p:graphicFrame>
        <p:nvGraphicFramePr>
          <p:cNvPr id="2" name="Table 1"/>
          <p:cNvGraphicFramePr>
            <a:graphicFrameLocks noGrp="1"/>
          </p:cNvGraphicFramePr>
          <p:nvPr>
            <p:extLst>
              <p:ext uri="{D42A27DB-BD31-4B8C-83A1-F6EECF244321}">
                <p14:modId xmlns:p14="http://schemas.microsoft.com/office/powerpoint/2010/main" val="1574809892"/>
              </p:ext>
            </p:extLst>
          </p:nvPr>
        </p:nvGraphicFramePr>
        <p:xfrm>
          <a:off x="228600" y="5669280"/>
          <a:ext cx="8610600" cy="1112520"/>
        </p:xfrm>
        <a:graphic>
          <a:graphicData uri="http://schemas.openxmlformats.org/drawingml/2006/table">
            <a:tbl>
              <a:tblPr firstRow="1" bandRow="1">
                <a:tableStyleId>{5C22544A-7EE6-4342-B048-85BDC9FD1C3A}</a:tableStyleId>
              </a:tblPr>
              <a:tblGrid>
                <a:gridCol w="1752600"/>
                <a:gridCol w="1295400"/>
                <a:gridCol w="1447800"/>
                <a:gridCol w="1244600"/>
                <a:gridCol w="1435100"/>
                <a:gridCol w="1435100"/>
              </a:tblGrid>
              <a:tr h="370840">
                <a:tc>
                  <a:txBody>
                    <a:bodyPr/>
                    <a:lstStyle/>
                    <a:p>
                      <a:r>
                        <a:rPr lang="en-US" dirty="0" smtClean="0"/>
                        <a:t>Priority Causes</a:t>
                      </a:r>
                      <a:endParaRPr lang="en-US" dirty="0"/>
                    </a:p>
                  </a:txBody>
                  <a:tcPr/>
                </a:tc>
                <a:tc>
                  <a:txBody>
                    <a:bodyPr/>
                    <a:lstStyle/>
                    <a:p>
                      <a:r>
                        <a:rPr lang="en-US" dirty="0" smtClean="0"/>
                        <a:t>What</a:t>
                      </a:r>
                      <a:r>
                        <a:rPr lang="en-US" baseline="0" dirty="0" smtClean="0"/>
                        <a:t> else?</a:t>
                      </a:r>
                      <a:endParaRPr lang="en-US" dirty="0"/>
                    </a:p>
                  </a:txBody>
                  <a:tcPr/>
                </a:tc>
                <a:tc>
                  <a:txBody>
                    <a:bodyPr/>
                    <a:lstStyle/>
                    <a:p>
                      <a:r>
                        <a:rPr lang="en-US" dirty="0" smtClean="0"/>
                        <a:t>Who else?</a:t>
                      </a:r>
                      <a:endParaRPr lang="en-US" dirty="0"/>
                    </a:p>
                  </a:txBody>
                  <a:tcPr/>
                </a:tc>
                <a:tc>
                  <a:txBody>
                    <a:bodyPr/>
                    <a:lstStyle/>
                    <a:p>
                      <a:r>
                        <a:rPr lang="en-US" dirty="0" smtClean="0"/>
                        <a:t>When?</a:t>
                      </a:r>
                      <a:endParaRPr lang="en-US" dirty="0"/>
                    </a:p>
                  </a:txBody>
                  <a:tcPr/>
                </a:tc>
                <a:tc>
                  <a:txBody>
                    <a:bodyPr/>
                    <a:lstStyle/>
                    <a:p>
                      <a:r>
                        <a:rPr lang="en-US" dirty="0" smtClean="0"/>
                        <a:t>Evaluation</a:t>
                      </a:r>
                      <a:endParaRPr lang="en-US" dirty="0"/>
                    </a:p>
                  </a:txBody>
                  <a:tcPr/>
                </a:tc>
                <a:tc>
                  <a:txBody>
                    <a:bodyPr/>
                    <a:lstStyle/>
                    <a:p>
                      <a:r>
                        <a:rPr lang="en-US" dirty="0" smtClean="0"/>
                        <a:t>Rank</a:t>
                      </a:r>
                      <a:r>
                        <a:rPr lang="en-US" baseline="0" dirty="0" smtClean="0"/>
                        <a:t> order</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Cause: Option 2 - Stem and Leaf Cause Analysis</a:t>
            </a:r>
            <a:endParaRPr lang="en-US" sz="3200"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26780974"/>
              </p:ext>
            </p:extLst>
          </p:nvPr>
        </p:nvGraphicFramePr>
        <p:xfrm>
          <a:off x="228600" y="5669280"/>
          <a:ext cx="8610600" cy="1112520"/>
        </p:xfrm>
        <a:graphic>
          <a:graphicData uri="http://schemas.openxmlformats.org/drawingml/2006/table">
            <a:tbl>
              <a:tblPr firstRow="1" bandRow="1">
                <a:tableStyleId>{5C22544A-7EE6-4342-B048-85BDC9FD1C3A}</a:tableStyleId>
              </a:tblPr>
              <a:tblGrid>
                <a:gridCol w="1752600"/>
                <a:gridCol w="1295400"/>
                <a:gridCol w="1447800"/>
                <a:gridCol w="1244600"/>
                <a:gridCol w="1435100"/>
                <a:gridCol w="1435100"/>
              </a:tblGrid>
              <a:tr h="370840">
                <a:tc>
                  <a:txBody>
                    <a:bodyPr/>
                    <a:lstStyle/>
                    <a:p>
                      <a:r>
                        <a:rPr lang="en-US" dirty="0" smtClean="0"/>
                        <a:t>Priority Causes</a:t>
                      </a:r>
                      <a:endParaRPr lang="en-US" dirty="0"/>
                    </a:p>
                  </a:txBody>
                  <a:tcPr/>
                </a:tc>
                <a:tc>
                  <a:txBody>
                    <a:bodyPr/>
                    <a:lstStyle/>
                    <a:p>
                      <a:r>
                        <a:rPr lang="en-US" dirty="0" smtClean="0"/>
                        <a:t>What</a:t>
                      </a:r>
                      <a:r>
                        <a:rPr lang="en-US" baseline="0" dirty="0" smtClean="0"/>
                        <a:t> else?</a:t>
                      </a:r>
                      <a:endParaRPr lang="en-US" dirty="0"/>
                    </a:p>
                  </a:txBody>
                  <a:tcPr/>
                </a:tc>
                <a:tc>
                  <a:txBody>
                    <a:bodyPr/>
                    <a:lstStyle/>
                    <a:p>
                      <a:r>
                        <a:rPr lang="en-US" dirty="0" smtClean="0"/>
                        <a:t>Who else?</a:t>
                      </a:r>
                      <a:endParaRPr lang="en-US" dirty="0"/>
                    </a:p>
                  </a:txBody>
                  <a:tcPr/>
                </a:tc>
                <a:tc>
                  <a:txBody>
                    <a:bodyPr/>
                    <a:lstStyle/>
                    <a:p>
                      <a:r>
                        <a:rPr lang="en-US" dirty="0" smtClean="0"/>
                        <a:t>When?</a:t>
                      </a:r>
                      <a:endParaRPr lang="en-US" dirty="0"/>
                    </a:p>
                  </a:txBody>
                  <a:tcPr/>
                </a:tc>
                <a:tc>
                  <a:txBody>
                    <a:bodyPr/>
                    <a:lstStyle/>
                    <a:p>
                      <a:r>
                        <a:rPr lang="en-US" dirty="0" smtClean="0"/>
                        <a:t>Evaluation</a:t>
                      </a:r>
                      <a:endParaRPr lang="en-US" dirty="0"/>
                    </a:p>
                  </a:txBody>
                  <a:tcPr/>
                </a:tc>
                <a:tc>
                  <a:txBody>
                    <a:bodyPr/>
                    <a:lstStyle/>
                    <a:p>
                      <a:r>
                        <a:rPr lang="en-US" dirty="0" smtClean="0"/>
                        <a:t>Rank</a:t>
                      </a:r>
                      <a:r>
                        <a:rPr lang="en-US" baseline="0" dirty="0" smtClean="0"/>
                        <a:t> order</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2"/>
          <p:cNvGrpSpPr>
            <a:grpSpLocks/>
          </p:cNvGrpSpPr>
          <p:nvPr/>
        </p:nvGrpSpPr>
        <p:grpSpPr bwMode="auto">
          <a:xfrm>
            <a:off x="152400" y="1219201"/>
            <a:ext cx="8839200" cy="5105400"/>
            <a:chOff x="96" y="476"/>
            <a:chExt cx="5568" cy="3633"/>
          </a:xfrm>
        </p:grpSpPr>
        <p:sp>
          <p:nvSpPr>
            <p:cNvPr id="12306" name="Rectangle 6"/>
            <p:cNvSpPr>
              <a:spLocks noChangeArrowheads="1"/>
            </p:cNvSpPr>
            <p:nvPr/>
          </p:nvSpPr>
          <p:spPr bwMode="auto">
            <a:xfrm>
              <a:off x="96" y="684"/>
              <a:ext cx="5568" cy="3425"/>
            </a:xfrm>
            <a:prstGeom prst="rect">
              <a:avLst/>
            </a:prstGeom>
            <a:solidFill>
              <a:srgbClr val="FFFFFF"/>
            </a:solidFill>
            <a:ln w="12700">
              <a:solidFill>
                <a:schemeClr val="tx1"/>
              </a:solidFill>
              <a:miter lim="800000"/>
              <a:headEnd/>
              <a:tailEnd/>
            </a:ln>
          </p:spPr>
          <p:txBody>
            <a:bodyPr wrap="none" anchor="ctr">
              <a:prstTxWarp prst="textNoShape">
                <a:avLst/>
              </a:prstTxWarp>
            </a:bodyPr>
            <a:lstStyle/>
            <a:p>
              <a:endParaRPr lang="en-AU"/>
            </a:p>
          </p:txBody>
        </p:sp>
        <p:sp>
          <p:nvSpPr>
            <p:cNvPr id="12307" name="Text Box 74"/>
            <p:cNvSpPr txBox="1">
              <a:spLocks noChangeArrowheads="1"/>
            </p:cNvSpPr>
            <p:nvPr/>
          </p:nvSpPr>
          <p:spPr bwMode="auto">
            <a:xfrm>
              <a:off x="117" y="476"/>
              <a:ext cx="1563" cy="209"/>
            </a:xfrm>
            <a:prstGeom prst="rect">
              <a:avLst/>
            </a:prstGeom>
            <a:solidFill>
              <a:srgbClr val="66CCFF"/>
            </a:solidFill>
            <a:ln w="12700">
              <a:solidFill>
                <a:schemeClr val="tx1"/>
              </a:solidFill>
              <a:miter lim="800000"/>
              <a:headEnd/>
              <a:tailEnd/>
            </a:ln>
          </p:spPr>
          <p:txBody>
            <a:bodyPr wrap="none" lIns="91429" tIns="45714" rIns="91429" bIns="45714" anchor="ctr">
              <a:prstTxWarp prst="textNoShape">
                <a:avLst/>
              </a:prstTxWarp>
            </a:bodyPr>
            <a:lstStyle/>
            <a:p>
              <a:pPr defTabSz="912813"/>
              <a:r>
                <a:rPr lang="en-US" sz="1600" b="1" dirty="0"/>
                <a:t>Cause:  5 Why Analysis</a:t>
              </a:r>
            </a:p>
          </p:txBody>
        </p:sp>
        <p:sp>
          <p:nvSpPr>
            <p:cNvPr id="12308" name="Freeform 84"/>
            <p:cNvSpPr>
              <a:spLocks/>
            </p:cNvSpPr>
            <p:nvPr/>
          </p:nvSpPr>
          <p:spPr bwMode="auto">
            <a:xfrm>
              <a:off x="475" y="1212"/>
              <a:ext cx="177" cy="70"/>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12309" name="Line 85"/>
            <p:cNvSpPr>
              <a:spLocks noChangeShapeType="1"/>
            </p:cNvSpPr>
            <p:nvPr/>
          </p:nvSpPr>
          <p:spPr bwMode="auto">
            <a:xfrm>
              <a:off x="475" y="977"/>
              <a:ext cx="3985" cy="0"/>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12310" name="Text Box 86"/>
            <p:cNvSpPr txBox="1">
              <a:spLocks noChangeArrowheads="1"/>
            </p:cNvSpPr>
            <p:nvPr/>
          </p:nvSpPr>
          <p:spPr bwMode="auto">
            <a:xfrm>
              <a:off x="101" y="1175"/>
              <a:ext cx="397" cy="17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pPr>
              <a:r>
                <a:rPr lang="en-US" sz="1200"/>
                <a:t>Why?</a:t>
              </a:r>
              <a:endParaRPr lang="en-US" sz="1400"/>
            </a:p>
          </p:txBody>
        </p:sp>
        <p:sp>
          <p:nvSpPr>
            <p:cNvPr id="12311" name="Text Box 98"/>
            <p:cNvSpPr txBox="1">
              <a:spLocks noChangeArrowheads="1"/>
            </p:cNvSpPr>
            <p:nvPr/>
          </p:nvSpPr>
          <p:spPr bwMode="auto">
            <a:xfrm>
              <a:off x="506" y="782"/>
              <a:ext cx="4434" cy="197"/>
            </a:xfrm>
            <a:prstGeom prst="rect">
              <a:avLst/>
            </a:prstGeom>
            <a:noFill/>
            <a:ln w="9525">
              <a:noFill/>
              <a:miter lim="800000"/>
              <a:headEnd/>
              <a:tailEnd/>
            </a:ln>
          </p:spPr>
          <p:txBody>
            <a:bodyPr>
              <a:prstTxWarp prst="textNoShape">
                <a:avLst/>
              </a:prstTxWarp>
              <a:spAutoFit/>
            </a:bodyPr>
            <a:lstStyle/>
            <a:p>
              <a:pPr>
                <a:spcBef>
                  <a:spcPct val="50000"/>
                </a:spcBef>
              </a:pPr>
              <a:r>
                <a:rPr lang="en-AU" sz="1200" dirty="0"/>
                <a:t>Write </a:t>
              </a:r>
              <a:r>
                <a:rPr lang="en-AU" sz="1200" dirty="0" smtClean="0"/>
                <a:t>priority cause 1 here</a:t>
              </a:r>
              <a:endParaRPr lang="en-AU" dirty="0"/>
            </a:p>
          </p:txBody>
        </p:sp>
        <p:sp>
          <p:nvSpPr>
            <p:cNvPr id="12312" name="Text Box 99"/>
            <p:cNvSpPr txBox="1">
              <a:spLocks noChangeArrowheads="1"/>
            </p:cNvSpPr>
            <p:nvPr/>
          </p:nvSpPr>
          <p:spPr bwMode="auto">
            <a:xfrm>
              <a:off x="708" y="1018"/>
              <a:ext cx="3948" cy="394"/>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AU" sz="1200" dirty="0" smtClean="0"/>
            </a:p>
            <a:p>
              <a:pPr>
                <a:spcBef>
                  <a:spcPct val="50000"/>
                </a:spcBef>
              </a:pPr>
              <a:endParaRPr lang="en-AU" sz="1200" dirty="0"/>
            </a:p>
          </p:txBody>
        </p:sp>
        <p:sp>
          <p:nvSpPr>
            <p:cNvPr id="12313" name="Line 100"/>
            <p:cNvSpPr>
              <a:spLocks noChangeShapeType="1"/>
            </p:cNvSpPr>
            <p:nvPr/>
          </p:nvSpPr>
          <p:spPr bwMode="auto">
            <a:xfrm>
              <a:off x="627" y="1495"/>
              <a:ext cx="4037" cy="0"/>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12314" name="Freeform 118"/>
            <p:cNvSpPr>
              <a:spLocks/>
            </p:cNvSpPr>
            <p:nvPr/>
          </p:nvSpPr>
          <p:spPr bwMode="auto">
            <a:xfrm>
              <a:off x="627" y="1757"/>
              <a:ext cx="177" cy="70"/>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12315" name="Text Box 119"/>
            <p:cNvSpPr txBox="1">
              <a:spLocks noChangeArrowheads="1"/>
            </p:cNvSpPr>
            <p:nvPr/>
          </p:nvSpPr>
          <p:spPr bwMode="auto">
            <a:xfrm>
              <a:off x="253" y="1720"/>
              <a:ext cx="397" cy="17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pPr>
              <a:r>
                <a:rPr lang="en-US" sz="1200"/>
                <a:t>Why?</a:t>
              </a:r>
              <a:endParaRPr lang="en-US" sz="1400"/>
            </a:p>
          </p:txBody>
        </p:sp>
        <p:sp>
          <p:nvSpPr>
            <p:cNvPr id="12316" name="Text Box 120"/>
            <p:cNvSpPr txBox="1">
              <a:spLocks noChangeArrowheads="1"/>
            </p:cNvSpPr>
            <p:nvPr/>
          </p:nvSpPr>
          <p:spPr bwMode="auto">
            <a:xfrm>
              <a:off x="860" y="1615"/>
              <a:ext cx="3940" cy="394"/>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AU" sz="1200" dirty="0" smtClean="0"/>
            </a:p>
            <a:p>
              <a:pPr>
                <a:spcBef>
                  <a:spcPct val="50000"/>
                </a:spcBef>
              </a:pPr>
              <a:endParaRPr lang="en-AU" sz="1200" dirty="0"/>
            </a:p>
          </p:txBody>
        </p:sp>
        <p:sp>
          <p:nvSpPr>
            <p:cNvPr id="12317" name="Line 121"/>
            <p:cNvSpPr>
              <a:spLocks noChangeShapeType="1"/>
            </p:cNvSpPr>
            <p:nvPr/>
          </p:nvSpPr>
          <p:spPr bwMode="auto">
            <a:xfrm>
              <a:off x="779" y="2040"/>
              <a:ext cx="4037" cy="0"/>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12318" name="Freeform 122"/>
            <p:cNvSpPr>
              <a:spLocks/>
            </p:cNvSpPr>
            <p:nvPr/>
          </p:nvSpPr>
          <p:spPr bwMode="auto">
            <a:xfrm>
              <a:off x="774" y="2304"/>
              <a:ext cx="177" cy="70"/>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12319" name="Text Box 123"/>
            <p:cNvSpPr txBox="1">
              <a:spLocks noChangeArrowheads="1"/>
            </p:cNvSpPr>
            <p:nvPr/>
          </p:nvSpPr>
          <p:spPr bwMode="auto">
            <a:xfrm>
              <a:off x="400" y="2267"/>
              <a:ext cx="397" cy="17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pPr>
              <a:r>
                <a:rPr lang="en-US" sz="1200" dirty="0"/>
                <a:t>Why?</a:t>
              </a:r>
              <a:endParaRPr lang="en-US" sz="1400" dirty="0"/>
            </a:p>
          </p:txBody>
        </p:sp>
        <p:sp>
          <p:nvSpPr>
            <p:cNvPr id="12320" name="Text Box 124"/>
            <p:cNvSpPr txBox="1">
              <a:spLocks noChangeArrowheads="1"/>
            </p:cNvSpPr>
            <p:nvPr/>
          </p:nvSpPr>
          <p:spPr bwMode="auto">
            <a:xfrm>
              <a:off x="1008" y="2197"/>
              <a:ext cx="3936" cy="394"/>
            </a:xfrm>
            <a:prstGeom prst="rect">
              <a:avLst/>
            </a:prstGeom>
            <a:noFill/>
            <a:ln w="9525">
              <a:noFill/>
              <a:miter lim="800000"/>
              <a:headEnd/>
              <a:tailEnd/>
            </a:ln>
          </p:spPr>
          <p:txBody>
            <a:bodyPr wrap="square">
              <a:prstTxWarp prst="textNoShape">
                <a:avLst/>
              </a:prstTxWarp>
              <a:spAutoFit/>
            </a:bodyPr>
            <a:lstStyle>
              <a:defPPr>
                <a:defRPr lang="en-US"/>
              </a:defPPr>
              <a:lvl1pPr>
                <a:spcBef>
                  <a:spcPct val="50000"/>
                </a:spcBef>
                <a:defRPr sz="1200"/>
              </a:lvl1pPr>
            </a:lstStyle>
            <a:p>
              <a:endParaRPr lang="en-AU" dirty="0" smtClean="0"/>
            </a:p>
            <a:p>
              <a:endParaRPr lang="en-AU" dirty="0"/>
            </a:p>
          </p:txBody>
        </p:sp>
        <p:sp>
          <p:nvSpPr>
            <p:cNvPr id="12321" name="Line 125"/>
            <p:cNvSpPr>
              <a:spLocks noChangeShapeType="1"/>
            </p:cNvSpPr>
            <p:nvPr/>
          </p:nvSpPr>
          <p:spPr bwMode="auto">
            <a:xfrm>
              <a:off x="926" y="2587"/>
              <a:ext cx="4037" cy="0"/>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12322" name="Freeform 126"/>
            <p:cNvSpPr>
              <a:spLocks/>
            </p:cNvSpPr>
            <p:nvPr/>
          </p:nvSpPr>
          <p:spPr bwMode="auto">
            <a:xfrm>
              <a:off x="916" y="2832"/>
              <a:ext cx="177" cy="70"/>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12323" name="Text Box 127"/>
            <p:cNvSpPr txBox="1">
              <a:spLocks noChangeArrowheads="1"/>
            </p:cNvSpPr>
            <p:nvPr/>
          </p:nvSpPr>
          <p:spPr bwMode="auto">
            <a:xfrm>
              <a:off x="542" y="2795"/>
              <a:ext cx="397" cy="17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pPr>
              <a:r>
                <a:rPr lang="en-US" sz="1200"/>
                <a:t>Why?</a:t>
              </a:r>
              <a:endParaRPr lang="en-US" sz="1400"/>
            </a:p>
          </p:txBody>
        </p:sp>
        <p:sp>
          <p:nvSpPr>
            <p:cNvPr id="12324" name="Text Box 128"/>
            <p:cNvSpPr txBox="1">
              <a:spLocks noChangeArrowheads="1"/>
            </p:cNvSpPr>
            <p:nvPr/>
          </p:nvSpPr>
          <p:spPr bwMode="auto">
            <a:xfrm>
              <a:off x="1149" y="2699"/>
              <a:ext cx="3939" cy="394"/>
            </a:xfrm>
            <a:prstGeom prst="rect">
              <a:avLst/>
            </a:prstGeom>
            <a:noFill/>
            <a:ln w="9525">
              <a:noFill/>
              <a:miter lim="800000"/>
              <a:headEnd/>
              <a:tailEnd/>
            </a:ln>
          </p:spPr>
          <p:txBody>
            <a:bodyPr wrap="square">
              <a:prstTxWarp prst="textNoShape">
                <a:avLst/>
              </a:prstTxWarp>
              <a:spAutoFit/>
            </a:bodyPr>
            <a:lstStyle>
              <a:defPPr>
                <a:defRPr lang="en-US"/>
              </a:defPPr>
              <a:lvl1pPr>
                <a:spcBef>
                  <a:spcPct val="50000"/>
                </a:spcBef>
                <a:defRPr sz="1200"/>
              </a:lvl1pPr>
            </a:lstStyle>
            <a:p>
              <a:endParaRPr lang="en-AU" dirty="0" smtClean="0"/>
            </a:p>
            <a:p>
              <a:endParaRPr lang="en-AU" dirty="0"/>
            </a:p>
          </p:txBody>
        </p:sp>
        <p:sp>
          <p:nvSpPr>
            <p:cNvPr id="12325" name="Line 129"/>
            <p:cNvSpPr>
              <a:spLocks noChangeShapeType="1"/>
            </p:cNvSpPr>
            <p:nvPr/>
          </p:nvSpPr>
          <p:spPr bwMode="auto">
            <a:xfrm>
              <a:off x="1068" y="3115"/>
              <a:ext cx="4037" cy="0"/>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12326" name="Freeform 130"/>
            <p:cNvSpPr>
              <a:spLocks/>
            </p:cNvSpPr>
            <p:nvPr/>
          </p:nvSpPr>
          <p:spPr bwMode="auto">
            <a:xfrm>
              <a:off x="1067" y="3410"/>
              <a:ext cx="177" cy="70"/>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12327" name="Text Box 131"/>
            <p:cNvSpPr txBox="1">
              <a:spLocks noChangeArrowheads="1"/>
            </p:cNvSpPr>
            <p:nvPr/>
          </p:nvSpPr>
          <p:spPr bwMode="auto">
            <a:xfrm>
              <a:off x="693" y="3373"/>
              <a:ext cx="397" cy="17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pPr>
              <a:r>
                <a:rPr lang="en-US" sz="1200"/>
                <a:t>Why?</a:t>
              </a:r>
              <a:endParaRPr lang="en-US" sz="1400"/>
            </a:p>
          </p:txBody>
        </p:sp>
        <p:sp>
          <p:nvSpPr>
            <p:cNvPr id="12328" name="Text Box 132"/>
            <p:cNvSpPr txBox="1">
              <a:spLocks noChangeArrowheads="1"/>
            </p:cNvSpPr>
            <p:nvPr/>
          </p:nvSpPr>
          <p:spPr bwMode="auto">
            <a:xfrm>
              <a:off x="1276" y="3296"/>
              <a:ext cx="3956" cy="394"/>
            </a:xfrm>
            <a:prstGeom prst="rect">
              <a:avLst/>
            </a:prstGeom>
            <a:noFill/>
            <a:ln w="9525">
              <a:noFill/>
              <a:miter lim="800000"/>
              <a:headEnd/>
              <a:tailEnd/>
            </a:ln>
          </p:spPr>
          <p:txBody>
            <a:bodyPr wrap="square">
              <a:prstTxWarp prst="textNoShape">
                <a:avLst/>
              </a:prstTxWarp>
              <a:spAutoFit/>
            </a:bodyPr>
            <a:lstStyle>
              <a:defPPr>
                <a:defRPr lang="en-US"/>
              </a:defPPr>
              <a:lvl1pPr>
                <a:spcBef>
                  <a:spcPct val="50000"/>
                </a:spcBef>
                <a:defRPr sz="1200"/>
              </a:lvl1pPr>
            </a:lstStyle>
            <a:p>
              <a:endParaRPr lang="en-AU" dirty="0" smtClean="0"/>
            </a:p>
            <a:p>
              <a:endParaRPr lang="en-AU" dirty="0"/>
            </a:p>
          </p:txBody>
        </p:sp>
        <p:sp>
          <p:nvSpPr>
            <p:cNvPr id="12329" name="Line 133"/>
            <p:cNvSpPr>
              <a:spLocks noChangeShapeType="1"/>
            </p:cNvSpPr>
            <p:nvPr/>
          </p:nvSpPr>
          <p:spPr bwMode="auto">
            <a:xfrm>
              <a:off x="1219" y="3693"/>
              <a:ext cx="4037" cy="1"/>
            </a:xfrm>
            <a:prstGeom prst="line">
              <a:avLst/>
            </a:prstGeom>
            <a:noFill/>
            <a:ln w="9525">
              <a:solidFill>
                <a:schemeClr val="tx1"/>
              </a:solidFill>
              <a:round/>
              <a:headEnd type="diamond" w="med" len="med"/>
              <a:tailEnd type="diamond" w="med" len="med"/>
            </a:ln>
          </p:spPr>
          <p:txBody>
            <a:bodyPr>
              <a:prstTxWarp prst="textNoShape">
                <a:avLst/>
              </a:prstTxWarp>
            </a:bodyPr>
            <a:lstStyle/>
            <a:p>
              <a:endParaRPr lang="en-US"/>
            </a:p>
          </p:txBody>
        </p:sp>
        <p:sp>
          <p:nvSpPr>
            <p:cNvPr id="45" name="Freeform 126"/>
            <p:cNvSpPr>
              <a:spLocks/>
            </p:cNvSpPr>
            <p:nvPr/>
          </p:nvSpPr>
          <p:spPr bwMode="auto">
            <a:xfrm flipH="1" flipV="1">
              <a:off x="4856" y="2931"/>
              <a:ext cx="403" cy="759"/>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46" name="Freeform 126"/>
            <p:cNvSpPr>
              <a:spLocks/>
            </p:cNvSpPr>
            <p:nvPr/>
          </p:nvSpPr>
          <p:spPr bwMode="auto">
            <a:xfrm flipH="1" flipV="1">
              <a:off x="4704" y="2356"/>
              <a:ext cx="403" cy="759"/>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47" name="Freeform 126"/>
            <p:cNvSpPr>
              <a:spLocks/>
            </p:cNvSpPr>
            <p:nvPr/>
          </p:nvSpPr>
          <p:spPr bwMode="auto">
            <a:xfrm flipH="1" flipV="1">
              <a:off x="4560" y="1829"/>
              <a:ext cx="403" cy="759"/>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sp>
          <p:nvSpPr>
            <p:cNvPr id="48" name="Freeform 126"/>
            <p:cNvSpPr>
              <a:spLocks/>
            </p:cNvSpPr>
            <p:nvPr/>
          </p:nvSpPr>
          <p:spPr bwMode="auto">
            <a:xfrm flipH="1" flipV="1">
              <a:off x="4413" y="1278"/>
              <a:ext cx="403" cy="759"/>
            </a:xfrm>
            <a:custGeom>
              <a:avLst/>
              <a:gdLst>
                <a:gd name="T0" fmla="*/ 0 w 96"/>
                <a:gd name="T1" fmla="*/ 0 h 96"/>
                <a:gd name="T2" fmla="*/ 0 w 96"/>
                <a:gd name="T3" fmla="*/ 4 h 96"/>
                <a:gd name="T4" fmla="*/ 43529 w 96"/>
                <a:gd name="T5" fmla="*/ 4 h 96"/>
                <a:gd name="T6" fmla="*/ 0 60000 65536"/>
                <a:gd name="T7" fmla="*/ 0 60000 65536"/>
                <a:gd name="T8" fmla="*/ 0 60000 65536"/>
                <a:gd name="T9" fmla="*/ 0 w 96"/>
                <a:gd name="T10" fmla="*/ 0 h 96"/>
                <a:gd name="T11" fmla="*/ 96 w 96"/>
                <a:gd name="T12" fmla="*/ 96 h 96"/>
              </a:gdLst>
              <a:ahLst/>
              <a:cxnLst>
                <a:cxn ang="T6">
                  <a:pos x="T0" y="T1"/>
                </a:cxn>
                <a:cxn ang="T7">
                  <a:pos x="T2" y="T3"/>
                </a:cxn>
                <a:cxn ang="T8">
                  <a:pos x="T4" y="T5"/>
                </a:cxn>
              </a:cxnLst>
              <a:rect l="T9" t="T10" r="T11" b="T12"/>
              <a:pathLst>
                <a:path w="96" h="96">
                  <a:moveTo>
                    <a:pt x="0" y="0"/>
                  </a:moveTo>
                  <a:lnTo>
                    <a:pt x="0" y="96"/>
                  </a:lnTo>
                  <a:lnTo>
                    <a:pt x="96" y="96"/>
                  </a:lnTo>
                </a:path>
              </a:pathLst>
            </a:custGeom>
            <a:noFill/>
            <a:ln w="12700">
              <a:solidFill>
                <a:schemeClr val="tx1"/>
              </a:solidFill>
              <a:round/>
              <a:headEnd type="diamond" w="med" len="med"/>
              <a:tailEnd type="triangle" w="med" len="med"/>
            </a:ln>
          </p:spPr>
          <p:txBody>
            <a:bodyPr>
              <a:prstTxWarp prst="textNoShape">
                <a:avLst/>
              </a:prstTxWarp>
            </a:bodyPr>
            <a:lstStyle/>
            <a:p>
              <a:endParaRPr lang="en-AU"/>
            </a:p>
          </p:txBody>
        </p:sp>
      </p:grpSp>
      <p:sp>
        <p:nvSpPr>
          <p:cNvPr id="44" name="Title 43"/>
          <p:cNvSpPr>
            <a:spLocks noGrp="1"/>
          </p:cNvSpPr>
          <p:nvPr>
            <p:ph type="title"/>
          </p:nvPr>
        </p:nvSpPr>
        <p:spPr/>
        <p:txBody>
          <a:bodyPr/>
          <a:lstStyle/>
          <a:p>
            <a:r>
              <a:rPr lang="en-US" sz="3200" dirty="0" smtClean="0"/>
              <a:t>Cause</a:t>
            </a:r>
            <a:endParaRPr lang="en-US" sz="3200" dirty="0"/>
          </a:p>
        </p:txBody>
      </p:sp>
      <p:sp>
        <p:nvSpPr>
          <p:cNvPr id="12294" name="Slide Number Placeholder 34"/>
          <p:cNvSpPr>
            <a:spLocks noGrp="1"/>
          </p:cNvSpPr>
          <p:nvPr>
            <p:ph type="sldNum" sz="quarter" idx="12"/>
          </p:nvPr>
        </p:nvSpPr>
        <p:spPr>
          <a:noFill/>
        </p:spPr>
        <p:txBody>
          <a:bodyPr/>
          <a:lstStyle/>
          <a:p>
            <a:fld id="{452A8E99-ABC7-564E-84FD-A23E141F8337}" type="slidenum">
              <a:rPr lang="en-US" sz="1000"/>
              <a:pPr/>
              <a:t>16</a:t>
            </a:fld>
            <a:endParaRPr lang="en-US" sz="1000"/>
          </a:p>
        </p:txBody>
      </p:sp>
      <p:sp>
        <p:nvSpPr>
          <p:cNvPr id="12305" name="TextBox 58"/>
          <p:cNvSpPr txBox="1">
            <a:spLocks noChangeArrowheads="1"/>
          </p:cNvSpPr>
          <p:nvPr/>
        </p:nvSpPr>
        <p:spPr bwMode="auto">
          <a:xfrm>
            <a:off x="7953375" y="3429000"/>
            <a:ext cx="1190625" cy="276999"/>
          </a:xfrm>
          <a:prstGeom prst="rect">
            <a:avLst/>
          </a:prstGeom>
          <a:noFill/>
          <a:ln w="9525">
            <a:noFill/>
            <a:miter lim="800000"/>
            <a:headEnd/>
            <a:tailEnd/>
          </a:ln>
        </p:spPr>
        <p:txBody>
          <a:bodyPr>
            <a:prstTxWarp prst="textNoShape">
              <a:avLst/>
            </a:prstTxWarp>
            <a:spAutoFit/>
          </a:bodyPr>
          <a:lstStyle/>
          <a:p>
            <a:r>
              <a:rPr lang="en-AU" sz="1200" dirty="0" smtClean="0"/>
              <a:t>Therefore</a:t>
            </a:r>
            <a:r>
              <a:rPr lang="en-US" sz="1200" dirty="0" smtClean="0"/>
              <a:t>…</a:t>
            </a:r>
            <a:endParaRPr lang="en-AU" sz="12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Countermeasure Evaluation Factors and Weights</a:t>
            </a:r>
            <a:endParaRPr lang="en-US" dirty="0"/>
          </a:p>
        </p:txBody>
      </p:sp>
      <p:sp>
        <p:nvSpPr>
          <p:cNvPr id="4" name="Content Placeholder 3"/>
          <p:cNvSpPr>
            <a:spLocks noGrp="1"/>
          </p:cNvSpPr>
          <p:nvPr>
            <p:ph idx="1"/>
          </p:nvPr>
        </p:nvSpPr>
        <p:spPr/>
        <p:txBody>
          <a:bodyPr>
            <a:normAutofit/>
          </a:bodyPr>
          <a:lstStyle/>
          <a:p>
            <a:r>
              <a:rPr lang="en-US" dirty="0" smtClean="0"/>
              <a:t>Factor 1 </a:t>
            </a:r>
          </a:p>
          <a:p>
            <a:pPr lvl="1"/>
            <a:r>
              <a:rPr lang="en-US" dirty="0" smtClean="0"/>
              <a:t>Weight =</a:t>
            </a:r>
            <a:endParaRPr lang="en-US" dirty="0" smtClean="0"/>
          </a:p>
          <a:p>
            <a:r>
              <a:rPr lang="en-US" dirty="0" smtClean="0"/>
              <a:t>Factor 2</a:t>
            </a:r>
          </a:p>
          <a:p>
            <a:pPr lvl="1"/>
            <a:r>
              <a:rPr lang="en-US" dirty="0" smtClean="0"/>
              <a:t>Weight =</a:t>
            </a:r>
          </a:p>
          <a:p>
            <a:r>
              <a:rPr lang="en-US" dirty="0" smtClean="0"/>
              <a:t>Factor 3</a:t>
            </a:r>
          </a:p>
          <a:p>
            <a:pPr lvl="1"/>
            <a:r>
              <a:rPr lang="en-US" dirty="0" smtClean="0"/>
              <a:t>Weight =</a:t>
            </a:r>
            <a:endParaRPr lang="en-US" dirty="0" smtClean="0"/>
          </a:p>
          <a:p>
            <a:r>
              <a:rPr lang="en-US" dirty="0" smtClean="0"/>
              <a:t>Factor </a:t>
            </a:r>
            <a:r>
              <a:rPr lang="en-US" i="1" dirty="0" smtClean="0"/>
              <a:t>n</a:t>
            </a:r>
          </a:p>
          <a:p>
            <a:pPr lvl="1"/>
            <a:r>
              <a:rPr lang="en-US" i="1" dirty="0" smtClean="0"/>
              <a:t>Weight =</a:t>
            </a:r>
            <a:endParaRPr lang="en-US" dirty="0" smtClean="0"/>
          </a:p>
        </p:txBody>
      </p:sp>
    </p:spTree>
    <p:extLst>
      <p:ext uri="{BB962C8B-B14F-4D97-AF65-F5344CB8AC3E}">
        <p14:creationId xmlns:p14="http://schemas.microsoft.com/office/powerpoint/2010/main" val="18762781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Countermeasure 1</a:t>
            </a:r>
            <a:endParaRPr lang="en-US" dirty="0"/>
          </a:p>
        </p:txBody>
      </p:sp>
      <p:sp>
        <p:nvSpPr>
          <p:cNvPr id="3" name="Content Placeholder 2"/>
          <p:cNvSpPr>
            <a:spLocks noGrp="1"/>
          </p:cNvSpPr>
          <p:nvPr>
            <p:ph idx="1"/>
          </p:nvPr>
        </p:nvSpPr>
        <p:spPr/>
        <p:txBody>
          <a:bodyPr/>
          <a:lstStyle/>
          <a:p>
            <a:r>
              <a:rPr lang="en-US" dirty="0" smtClean="0"/>
              <a:t>Description</a:t>
            </a:r>
          </a:p>
          <a:p>
            <a:endParaRPr lang="en-US" dirty="0" smtClean="0"/>
          </a:p>
          <a:p>
            <a:r>
              <a:rPr lang="en-US" dirty="0" smtClean="0"/>
              <a:t>Key action steps</a:t>
            </a:r>
          </a:p>
          <a:p>
            <a:endParaRPr lang="en-US" dirty="0" smtClean="0"/>
          </a:p>
          <a:p>
            <a:r>
              <a:rPr lang="en-US" dirty="0" smtClean="0"/>
              <a:t>Pros</a:t>
            </a:r>
          </a:p>
          <a:p>
            <a:endParaRPr lang="en-US" dirty="0" smtClean="0"/>
          </a:p>
          <a:p>
            <a:r>
              <a:rPr lang="en-US" dirty="0" smtClean="0"/>
              <a:t>Cons</a:t>
            </a:r>
          </a:p>
        </p:txBody>
      </p:sp>
      <p:sp>
        <p:nvSpPr>
          <p:cNvPr id="5" name="Slide Number Placeholder 4"/>
          <p:cNvSpPr>
            <a:spLocks noGrp="1"/>
          </p:cNvSpPr>
          <p:nvPr>
            <p:ph type="sldNum" sz="quarter" idx="12"/>
          </p:nvPr>
        </p:nvSpPr>
        <p:spPr/>
        <p:txBody>
          <a:bodyPr/>
          <a:lstStyle/>
          <a:p>
            <a:fld id="{9E82F4EE-63E9-40FF-AE71-7515310BCA7F}"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Countermeasure 2</a:t>
            </a:r>
            <a:endParaRPr lang="en-US" dirty="0"/>
          </a:p>
        </p:txBody>
      </p:sp>
      <p:sp>
        <p:nvSpPr>
          <p:cNvPr id="3" name="Content Placeholder 2"/>
          <p:cNvSpPr>
            <a:spLocks noGrp="1"/>
          </p:cNvSpPr>
          <p:nvPr>
            <p:ph idx="1"/>
          </p:nvPr>
        </p:nvSpPr>
        <p:spPr/>
        <p:txBody>
          <a:bodyPr/>
          <a:lstStyle/>
          <a:p>
            <a:r>
              <a:rPr lang="en-US" dirty="0" smtClean="0"/>
              <a:t>Description</a:t>
            </a:r>
          </a:p>
          <a:p>
            <a:endParaRPr lang="en-US" dirty="0" smtClean="0"/>
          </a:p>
          <a:p>
            <a:r>
              <a:rPr lang="en-US" dirty="0" smtClean="0"/>
              <a:t>Key action steps</a:t>
            </a:r>
          </a:p>
          <a:p>
            <a:endParaRPr lang="en-US" dirty="0" smtClean="0"/>
          </a:p>
          <a:p>
            <a:r>
              <a:rPr lang="en-US" dirty="0" smtClean="0"/>
              <a:t>Pros</a:t>
            </a:r>
          </a:p>
          <a:p>
            <a:endParaRPr lang="en-US" dirty="0" smtClean="0"/>
          </a:p>
          <a:p>
            <a:r>
              <a:rPr lang="en-US" dirty="0" smtClean="0"/>
              <a:t>Cons</a:t>
            </a:r>
          </a:p>
        </p:txBody>
      </p:sp>
      <p:sp>
        <p:nvSpPr>
          <p:cNvPr id="5" name="Slide Number Placeholder 4"/>
          <p:cNvSpPr>
            <a:spLocks noGrp="1"/>
          </p:cNvSpPr>
          <p:nvPr>
            <p:ph type="sldNum" sz="quarter" idx="12"/>
          </p:nvPr>
        </p:nvSpPr>
        <p:spPr/>
        <p:txBody>
          <a:bodyPr/>
          <a:lstStyle/>
          <a:p>
            <a:fld id="{9E82F4EE-63E9-40FF-AE71-7515310BCA7F}"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Introduction</a:t>
            </a:r>
            <a:endParaRPr lang="en-US" dirty="0">
              <a:latin typeface="Arial"/>
              <a:cs typeface="Arial"/>
            </a:endParaRPr>
          </a:p>
        </p:txBody>
      </p:sp>
      <p:sp>
        <p:nvSpPr>
          <p:cNvPr id="3" name="Content Placeholder 2"/>
          <p:cNvSpPr>
            <a:spLocks noGrp="1"/>
          </p:cNvSpPr>
          <p:nvPr>
            <p:ph idx="1"/>
          </p:nvPr>
        </p:nvSpPr>
        <p:spPr/>
        <p:txBody>
          <a:bodyPr>
            <a:normAutofit fontScale="62500" lnSpcReduction="20000"/>
          </a:bodyPr>
          <a:lstStyle/>
          <a:p>
            <a:r>
              <a:rPr lang="en-US" dirty="0" smtClean="0"/>
              <a:t>Team Name &amp; Team members</a:t>
            </a:r>
          </a:p>
          <a:p>
            <a:endParaRPr lang="en-US" dirty="0" smtClean="0"/>
          </a:p>
          <a:p>
            <a:r>
              <a:rPr lang="en-US" dirty="0" smtClean="0"/>
              <a:t>Purpose (Why are you making this presentation?  For example: The purpose of this presentation is to report the status of solving a problem we identified related to rework)</a:t>
            </a:r>
          </a:p>
          <a:p>
            <a:pPr marL="0" indent="0">
              <a:buNone/>
            </a:pPr>
            <a:endParaRPr lang="en-US" dirty="0" smtClean="0"/>
          </a:p>
          <a:p>
            <a:r>
              <a:rPr lang="en-US" dirty="0" smtClean="0"/>
              <a:t>Procedure (How your team will be making the presentation.  For example:  Joe will present our concern, Chastity will present our cause analysis; Ben will present our countermeasures; Scott will present our evaluation of countermeasures; and Bob will present our recommendation and the Confirm stage.)</a:t>
            </a:r>
          </a:p>
          <a:p>
            <a:endParaRPr lang="en-US" dirty="0" smtClean="0"/>
          </a:p>
          <a:p>
            <a:r>
              <a:rPr lang="en-US" dirty="0" smtClean="0"/>
              <a:t>Recommendation (Tell the audience your recommended solution.  For example:  We recommend purchasing hand-held metal detectors to allow workers to discover any metal in the rework before the meat gets reprocessed.)</a:t>
            </a:r>
            <a:endParaRPr lang="en-US" dirty="0"/>
          </a:p>
        </p:txBody>
      </p:sp>
      <p:sp>
        <p:nvSpPr>
          <p:cNvPr id="5" name="Slide Number Placeholder 4"/>
          <p:cNvSpPr>
            <a:spLocks noGrp="1"/>
          </p:cNvSpPr>
          <p:nvPr>
            <p:ph type="sldNum" sz="quarter" idx="12"/>
          </p:nvPr>
        </p:nvSpPr>
        <p:spPr/>
        <p:txBody>
          <a:bodyPr/>
          <a:lstStyle/>
          <a:p>
            <a:fld id="{9E82F4EE-63E9-40FF-AE71-7515310BCA7F}"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Countermeasure 3</a:t>
            </a:r>
            <a:endParaRPr lang="en-US" dirty="0"/>
          </a:p>
        </p:txBody>
      </p:sp>
      <p:sp>
        <p:nvSpPr>
          <p:cNvPr id="3" name="Content Placeholder 2"/>
          <p:cNvSpPr>
            <a:spLocks noGrp="1"/>
          </p:cNvSpPr>
          <p:nvPr>
            <p:ph idx="1"/>
          </p:nvPr>
        </p:nvSpPr>
        <p:spPr/>
        <p:txBody>
          <a:bodyPr/>
          <a:lstStyle/>
          <a:p>
            <a:r>
              <a:rPr lang="en-US" dirty="0" smtClean="0"/>
              <a:t>Description</a:t>
            </a:r>
          </a:p>
          <a:p>
            <a:endParaRPr lang="en-US" dirty="0" smtClean="0"/>
          </a:p>
          <a:p>
            <a:r>
              <a:rPr lang="en-US" dirty="0" smtClean="0"/>
              <a:t>Key action steps</a:t>
            </a:r>
          </a:p>
          <a:p>
            <a:endParaRPr lang="en-US" dirty="0" smtClean="0"/>
          </a:p>
          <a:p>
            <a:r>
              <a:rPr lang="en-US" dirty="0" smtClean="0"/>
              <a:t>Pros</a:t>
            </a:r>
          </a:p>
          <a:p>
            <a:endParaRPr lang="en-US" dirty="0" smtClean="0"/>
          </a:p>
          <a:p>
            <a:r>
              <a:rPr lang="en-US" dirty="0" smtClean="0"/>
              <a:t>Cons</a:t>
            </a:r>
          </a:p>
        </p:txBody>
      </p:sp>
      <p:sp>
        <p:nvSpPr>
          <p:cNvPr id="5" name="Slide Number Placeholder 4"/>
          <p:cNvSpPr>
            <a:spLocks noGrp="1"/>
          </p:cNvSpPr>
          <p:nvPr>
            <p:ph type="sldNum" sz="quarter" idx="12"/>
          </p:nvPr>
        </p:nvSpPr>
        <p:spPr/>
        <p:txBody>
          <a:bodyPr/>
          <a:lstStyle/>
          <a:p>
            <a:fld id="{9E82F4EE-63E9-40FF-AE71-7515310BCA7F}"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Future state value stream map</a:t>
            </a:r>
            <a:endParaRPr lang="en-US" sz="3200" dirty="0"/>
          </a:p>
        </p:txBody>
      </p:sp>
      <p:sp>
        <p:nvSpPr>
          <p:cNvPr id="6" name="Content Placeholder 5"/>
          <p:cNvSpPr>
            <a:spLocks noGrp="1"/>
          </p:cNvSpPr>
          <p:nvPr>
            <p:ph idx="1"/>
          </p:nvPr>
        </p:nvSpPr>
        <p:spPr/>
        <p:txBody>
          <a:bodyPr>
            <a:normAutofit/>
          </a:bodyPr>
          <a:lstStyle/>
          <a:p>
            <a:r>
              <a:rPr lang="en-AU" sz="2000" dirty="0" smtClean="0"/>
              <a:t>If it will help clarify your countermeasure, complete a FUTURE state value stream map of your selected value stream. Your map needs to include:</a:t>
            </a:r>
          </a:p>
          <a:p>
            <a:pPr lvl="1"/>
            <a:r>
              <a:rPr lang="en-AU" sz="1800" dirty="0" smtClean="0"/>
              <a:t>Proposed processes with information boxes</a:t>
            </a:r>
          </a:p>
          <a:p>
            <a:pPr lvl="1"/>
            <a:r>
              <a:rPr lang="en-AU" sz="1800" dirty="0" smtClean="0"/>
              <a:t>Information flow throughout the enterprise</a:t>
            </a:r>
          </a:p>
          <a:p>
            <a:pPr lvl="1"/>
            <a:r>
              <a:rPr lang="en-AU" sz="1800" dirty="0" smtClean="0"/>
              <a:t>Timeline showing processing times and waiting (delay times)</a:t>
            </a:r>
          </a:p>
          <a:p>
            <a:pPr lvl="1"/>
            <a:r>
              <a:rPr lang="en-AU" sz="1800" dirty="0" smtClean="0"/>
              <a:t>Time summary at the end of the time line displaying processing time, total throughput time, and process ratio.</a:t>
            </a:r>
          </a:p>
          <a:p>
            <a:pPr lvl="1"/>
            <a:r>
              <a:rPr lang="en-AU" sz="1800" dirty="0" smtClean="0"/>
              <a:t>Happy clouds (captured on the next slide.)</a:t>
            </a:r>
            <a:endParaRPr lang="en-AU" sz="1800"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Evaluate Countermeasures</a:t>
            </a:r>
            <a:endParaRPr lang="en-US" sz="3200" dirty="0"/>
          </a:p>
        </p:txBody>
      </p:sp>
      <p:sp>
        <p:nvSpPr>
          <p:cNvPr id="5" name="Slide Number Placeholder 4"/>
          <p:cNvSpPr>
            <a:spLocks noGrp="1"/>
          </p:cNvSpPr>
          <p:nvPr>
            <p:ph type="sldNum" sz="quarter" idx="12"/>
          </p:nvPr>
        </p:nvSpPr>
        <p:spPr/>
        <p:txBody>
          <a:bodyPr/>
          <a:lstStyle/>
          <a:p>
            <a:fld id="{9E82F4EE-63E9-40FF-AE71-7515310BCA7F}" type="slidenum">
              <a:rPr lang="en-US" smtClean="0"/>
              <a:pPr/>
              <a:t>22</a:t>
            </a:fld>
            <a:endParaRPr lang="en-US"/>
          </a:p>
        </p:txBody>
      </p:sp>
      <p:graphicFrame>
        <p:nvGraphicFramePr>
          <p:cNvPr id="67" name="Table 66"/>
          <p:cNvGraphicFramePr>
            <a:graphicFrameLocks noGrp="1"/>
          </p:cNvGraphicFramePr>
          <p:nvPr>
            <p:extLst>
              <p:ext uri="{D42A27DB-BD31-4B8C-83A1-F6EECF244321}">
                <p14:modId xmlns:p14="http://schemas.microsoft.com/office/powerpoint/2010/main" val="3772112267"/>
              </p:ext>
            </p:extLst>
          </p:nvPr>
        </p:nvGraphicFramePr>
        <p:xfrm>
          <a:off x="381002" y="1676398"/>
          <a:ext cx="8381996" cy="4606473"/>
        </p:xfrm>
        <a:graphic>
          <a:graphicData uri="http://schemas.openxmlformats.org/drawingml/2006/table">
            <a:tbl>
              <a:tblPr/>
              <a:tblGrid>
                <a:gridCol w="2702394"/>
                <a:gridCol w="595442"/>
                <a:gridCol w="595442"/>
                <a:gridCol w="595442"/>
                <a:gridCol w="595442"/>
                <a:gridCol w="595442"/>
                <a:gridCol w="595442"/>
                <a:gridCol w="595442"/>
                <a:gridCol w="595442"/>
                <a:gridCol w="916066"/>
              </a:tblGrid>
              <a:tr h="816429">
                <a:tc>
                  <a:txBody>
                    <a:bodyPr/>
                    <a:lstStyle/>
                    <a:p>
                      <a:pPr algn="ctr" fontAlgn="t"/>
                      <a:r>
                        <a:rPr lang="en-US" sz="2000" b="0" i="0" u="none" strike="noStrike">
                          <a:solidFill>
                            <a:srgbClr val="000000"/>
                          </a:solidFill>
                          <a:effectLst/>
                          <a:latin typeface="Calibri"/>
                        </a:rPr>
                        <a:t>Evaluation Criteria</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gridSpan="2">
                  <a:txBody>
                    <a:bodyPr/>
                    <a:lstStyle/>
                    <a:p>
                      <a:pPr algn="ctr" fontAlgn="t"/>
                      <a:r>
                        <a:rPr lang="en-US" sz="2000" b="0" i="0" u="none" strike="noStrike">
                          <a:solidFill>
                            <a:srgbClr val="000000"/>
                          </a:solidFill>
                          <a:effectLst/>
                          <a:latin typeface="Calibri"/>
                        </a:rPr>
                        <a:t>Factor 1</a:t>
                      </a: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gridSpan="2">
                  <a:txBody>
                    <a:bodyPr/>
                    <a:lstStyle/>
                    <a:p>
                      <a:pPr algn="ctr" fontAlgn="t"/>
                      <a:r>
                        <a:rPr lang="en-US" sz="2000" b="0" i="0" u="none" strike="noStrike">
                          <a:solidFill>
                            <a:srgbClr val="000000"/>
                          </a:solidFill>
                          <a:effectLst/>
                          <a:latin typeface="Calibri"/>
                        </a:rPr>
                        <a:t>Factor 2</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gridSpan="2">
                  <a:txBody>
                    <a:bodyPr/>
                    <a:lstStyle/>
                    <a:p>
                      <a:pPr algn="ctr" fontAlgn="t"/>
                      <a:r>
                        <a:rPr lang="en-US" sz="2000" b="0" i="0" u="none" strike="noStrike">
                          <a:solidFill>
                            <a:srgbClr val="000000"/>
                          </a:solidFill>
                          <a:effectLst/>
                          <a:latin typeface="Calibri"/>
                        </a:rPr>
                        <a:t>Factor 3</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gridSpan="2">
                  <a:txBody>
                    <a:bodyPr/>
                    <a:lstStyle/>
                    <a:p>
                      <a:pPr algn="ctr" fontAlgn="t"/>
                      <a:r>
                        <a:rPr lang="en-US" sz="2000" b="0" i="0" u="none" strike="noStrike">
                          <a:solidFill>
                            <a:srgbClr val="000000"/>
                          </a:solidFill>
                          <a:effectLst/>
                          <a:latin typeface="Calibri"/>
                        </a:rPr>
                        <a:t>Factor 4</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a:txBody>
                    <a:bodyPr/>
                    <a:lstStyle/>
                    <a:p>
                      <a:pPr algn="ctr" fontAlgn="t"/>
                      <a:r>
                        <a:rPr lang="en-US" sz="2000" b="0" i="0" u="none" strike="noStrike">
                          <a:solidFill>
                            <a:srgbClr val="000000"/>
                          </a:solidFill>
                          <a:effectLst/>
                          <a:latin typeface="Calibri"/>
                        </a:rPr>
                        <a:t>Totals</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489857">
                <a:tc>
                  <a:txBody>
                    <a:bodyPr/>
                    <a:lstStyle/>
                    <a:p>
                      <a:pPr algn="r" fontAlgn="t"/>
                      <a:r>
                        <a:rPr lang="en-US" sz="2000" b="0" i="0" u="none" strike="noStrike">
                          <a:solidFill>
                            <a:srgbClr val="000000"/>
                          </a:solidFill>
                          <a:effectLst/>
                          <a:latin typeface="Calibri"/>
                        </a:rPr>
                        <a:t>Weights</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6E6E6"/>
                    </a:solidFill>
                  </a:tcPr>
                </a:tc>
                <a:tc>
                  <a:txBody>
                    <a:bodyPr/>
                    <a:lstStyle/>
                    <a:p>
                      <a:pPr algn="r" fontAlgn="t"/>
                      <a:endParaRPr lang="en-US" sz="2000" b="0" i="0" u="none" strike="noStrike" dirty="0">
                        <a:solidFill>
                          <a:srgbClr val="000000"/>
                        </a:solidFill>
                        <a:effectLst/>
                        <a:latin typeface="Calibri"/>
                      </a:endParaRP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l"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l"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l"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fontAlgn="t"/>
                      <a:endParaRPr lang="en-US" sz="2000" b="0" i="0" u="none" strike="noStrike" dirty="0">
                        <a:solidFill>
                          <a:srgbClr val="000000"/>
                        </a:solidFill>
                        <a:effectLst/>
                        <a:latin typeface="Calibri"/>
                      </a:endParaRP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l" fontAlgn="t"/>
                      <a:r>
                        <a:rPr lang="en-US" sz="2000" b="0" i="0" u="none" strike="noStrike" dirty="0">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r" fontAlgn="t"/>
                      <a:r>
                        <a:rPr lang="en-US" sz="2000" b="0" i="0" u="none" strike="noStrike">
                          <a:solidFill>
                            <a:srgbClr val="000000"/>
                          </a:solidFill>
                          <a:effectLst/>
                          <a:latin typeface="Calibri"/>
                        </a:rPr>
                        <a:t>1.00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587829">
                <a:tc>
                  <a:txBody>
                    <a:bodyPr/>
                    <a:lstStyle/>
                    <a:p>
                      <a:pPr algn="l" fontAlgn="t"/>
                      <a:r>
                        <a:rPr lang="en-US" sz="2000" b="0" i="0" u="none" strike="noStrike" dirty="0">
                          <a:solidFill>
                            <a:srgbClr val="000000"/>
                          </a:solidFill>
                          <a:effectLst/>
                          <a:latin typeface="Calibri"/>
                        </a:rPr>
                        <a:t>Countermeasure 1 - </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t"/>
                      <a:r>
                        <a:rPr lang="en-US" sz="2000" b="0" i="0" u="none" strike="noStrike" dirty="0">
                          <a:solidFill>
                            <a:srgbClr val="000000"/>
                          </a:solidFill>
                          <a:effectLst/>
                          <a:latin typeface="Calibri"/>
                        </a:rPr>
                        <a:t> </a:t>
                      </a:r>
                      <a:endParaRPr lang="en-US" sz="2000" b="0" i="0" u="none" strike="noStrike" dirty="0" smtClean="0">
                        <a:solidFill>
                          <a:srgbClr val="000000"/>
                        </a:solidFill>
                        <a:effectLst/>
                        <a:latin typeface="Calibri"/>
                      </a:endParaRPr>
                    </a:p>
                    <a:p>
                      <a:pPr algn="l" fontAlgn="t"/>
                      <a:endParaRPr lang="en-US" sz="2000" b="0" i="0" u="none" strike="noStrike" dirty="0">
                        <a:solidFill>
                          <a:srgbClr val="000000"/>
                        </a:solidFill>
                        <a:effectLst/>
                        <a:latin typeface="Calibri"/>
                      </a:endParaRP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87829">
                <a:tc>
                  <a:txBody>
                    <a:bodyPr/>
                    <a:lstStyle/>
                    <a:p>
                      <a:pPr algn="l" fontAlgn="t"/>
                      <a:r>
                        <a:rPr lang="en-US" sz="2000" b="0" i="0" u="none" strike="noStrike">
                          <a:solidFill>
                            <a:srgbClr val="000000"/>
                          </a:solidFill>
                          <a:effectLst/>
                          <a:latin typeface="Calibri"/>
                        </a:rPr>
                        <a:t>Countermeasure 2 - </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t"/>
                      <a:r>
                        <a:rPr lang="en-US" sz="2000" b="0" i="0" u="none" strike="noStrike">
                          <a:solidFill>
                            <a:srgbClr val="000000"/>
                          </a:solidFill>
                          <a:effectLst/>
                          <a:latin typeface="Calibri"/>
                        </a:rPr>
                        <a:t> </a:t>
                      </a: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87829">
                <a:tc>
                  <a:txBody>
                    <a:bodyPr/>
                    <a:lstStyle/>
                    <a:p>
                      <a:pPr algn="l" fontAlgn="t"/>
                      <a:r>
                        <a:rPr lang="en-US" sz="2000" b="0" i="0" u="none" strike="noStrike">
                          <a:solidFill>
                            <a:srgbClr val="000000"/>
                          </a:solidFill>
                          <a:effectLst/>
                          <a:latin typeface="Calibri"/>
                        </a:rPr>
                        <a:t>Countermeasure 3 - </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t"/>
                      <a:r>
                        <a:rPr lang="en-US" sz="2000" b="0" i="0" u="none" strike="noStrike">
                          <a:solidFill>
                            <a:srgbClr val="000000"/>
                          </a:solidFill>
                          <a:effectLst/>
                          <a:latin typeface="Calibri"/>
                        </a:rPr>
                        <a:t> </a:t>
                      </a: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87829">
                <a:tc>
                  <a:txBody>
                    <a:bodyPr/>
                    <a:lstStyle/>
                    <a:p>
                      <a:pPr algn="l" fontAlgn="t"/>
                      <a:r>
                        <a:rPr lang="en-US" sz="2000" b="0" i="0" u="none" strike="noStrike">
                          <a:solidFill>
                            <a:srgbClr val="000000"/>
                          </a:solidFill>
                          <a:effectLst/>
                          <a:latin typeface="Calibri"/>
                        </a:rPr>
                        <a:t>Countermeasure 4 - </a:t>
                      </a:r>
                    </a:p>
                  </a:txBody>
                  <a:tcPr marL="12700" marR="12700" marT="12700"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t"/>
                      <a:r>
                        <a:rPr lang="en-US" sz="2000" b="0" i="0" u="none" strike="noStrike">
                          <a:solidFill>
                            <a:srgbClr val="000000"/>
                          </a:solidFill>
                          <a:effectLst/>
                          <a:latin typeface="Calibri"/>
                        </a:rPr>
                        <a:t> </a:t>
                      </a:r>
                    </a:p>
                  </a:txBody>
                  <a:tcPr marL="12700" marR="12700" marT="1270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t"/>
                      <a:r>
                        <a:rPr lang="en-US" sz="2000" b="0" i="0" u="none" strike="noStrike">
                          <a:solidFill>
                            <a:srgbClr val="000000"/>
                          </a:solidFill>
                          <a:effectLst/>
                          <a:latin typeface="Calibri"/>
                        </a:rPr>
                        <a:t> </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t"/>
                      <a:r>
                        <a:rPr lang="en-US" sz="2000" b="0" i="0" u="none" strike="noStrike">
                          <a:solidFill>
                            <a:srgbClr val="000000"/>
                          </a:solidFill>
                          <a:effectLst/>
                          <a:latin typeface="Calibri"/>
                        </a:rPr>
                        <a:t>0.00</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914400">
                <a:tc>
                  <a:txBody>
                    <a:bodyPr/>
                    <a:lstStyle/>
                    <a:p>
                      <a:pPr algn="l" fontAlgn="t"/>
                      <a:r>
                        <a:rPr lang="en-US" sz="2000" b="0" i="0" u="none" strike="noStrike">
                          <a:solidFill>
                            <a:srgbClr val="000000"/>
                          </a:solidFill>
                          <a:effectLst/>
                          <a:latin typeface="Calibri"/>
                        </a:rPr>
                        <a:t>High score is better for all categories</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E6E6E6"/>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2000" b="0" i="0" u="none" strike="noStrike" dirty="0">
                          <a:solidFill>
                            <a:srgbClr val="000000"/>
                          </a:solidFill>
                          <a:effectLst/>
                          <a:latin typeface="Times New Roman"/>
                        </a:rPr>
                        <a:t> </a:t>
                      </a:r>
                    </a:p>
                  </a:txBody>
                  <a:tcPr marL="12700" marR="12700" marT="12700" marB="0">
                    <a:lnL>
                      <a:noFill/>
                    </a:lnL>
                    <a:lnR>
                      <a:noFill/>
                    </a:lnR>
                    <a:lnT w="6350" cap="flat" cmpd="sng" algn="ctr">
                      <a:solidFill>
                        <a:srgbClr val="000000"/>
                      </a:solidFill>
                      <a:prstDash val="solid"/>
                      <a:round/>
                      <a:headEnd type="none" w="med" len="med"/>
                      <a:tailEnd type="none" w="med" len="med"/>
                    </a:lnT>
                    <a:lnB>
                      <a:noFill/>
                    </a:lnB>
                    <a:solidFill>
                      <a:srgbClr val="FFFFFF"/>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20" name="Rectangle 2"/>
          <p:cNvSpPr>
            <a:spLocks noGrp="1" noChangeArrowheads="1"/>
          </p:cNvSpPr>
          <p:nvPr>
            <p:ph type="title"/>
          </p:nvPr>
        </p:nvSpPr>
        <p:spPr/>
        <p:txBody>
          <a:bodyPr>
            <a:normAutofit/>
          </a:bodyPr>
          <a:lstStyle/>
          <a:p>
            <a:r>
              <a:rPr lang="en-US" sz="3200" dirty="0" smtClean="0"/>
              <a:t>Countermeasure Implementation</a:t>
            </a:r>
            <a:endParaRPr lang="en-US" sz="3200" dirty="0"/>
          </a:p>
        </p:txBody>
      </p:sp>
      <p:sp>
        <p:nvSpPr>
          <p:cNvPr id="444419" name="Slide Number Placeholder 3"/>
          <p:cNvSpPr>
            <a:spLocks noGrp="1"/>
          </p:cNvSpPr>
          <p:nvPr>
            <p:ph type="sldNum" sz="quarter" idx="12"/>
          </p:nvPr>
        </p:nvSpPr>
        <p:spPr/>
        <p:txBody>
          <a:bodyPr/>
          <a:lstStyle/>
          <a:p>
            <a:fld id="{81E288B3-F18A-3A45-B169-99CAC1CD2C14}" type="slidenum">
              <a:rPr lang="en-US" smtClean="0"/>
              <a:pPr/>
              <a:t>23</a:t>
            </a:fld>
            <a:endParaRPr lang="en-US" smtClean="0"/>
          </a:p>
        </p:txBody>
      </p:sp>
      <p:sp>
        <p:nvSpPr>
          <p:cNvPr id="444421" name="Rectangle 5"/>
          <p:cNvSpPr>
            <a:spLocks noChangeArrowheads="1"/>
          </p:cNvSpPr>
          <p:nvPr/>
        </p:nvSpPr>
        <p:spPr bwMode="auto">
          <a:xfrm>
            <a:off x="215900" y="1981200"/>
            <a:ext cx="8610600" cy="2120900"/>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endParaRPr lang="en-US"/>
          </a:p>
        </p:txBody>
      </p:sp>
      <p:sp>
        <p:nvSpPr>
          <p:cNvPr id="444422" name="Rectangle 14"/>
          <p:cNvSpPr>
            <a:spLocks noChangeArrowheads="1"/>
          </p:cNvSpPr>
          <p:nvPr/>
        </p:nvSpPr>
        <p:spPr bwMode="auto">
          <a:xfrm>
            <a:off x="5743575" y="2362200"/>
            <a:ext cx="319088"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3" name="Rectangle 22"/>
          <p:cNvSpPr>
            <a:spLocks noChangeArrowheads="1"/>
          </p:cNvSpPr>
          <p:nvPr/>
        </p:nvSpPr>
        <p:spPr bwMode="auto">
          <a:xfrm>
            <a:off x="6062663" y="2362200"/>
            <a:ext cx="319087"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4" name="Rectangle 30"/>
          <p:cNvSpPr>
            <a:spLocks noChangeArrowheads="1"/>
          </p:cNvSpPr>
          <p:nvPr/>
        </p:nvSpPr>
        <p:spPr bwMode="auto">
          <a:xfrm>
            <a:off x="6381750" y="2362200"/>
            <a:ext cx="319088"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5" name="Rectangle 38"/>
          <p:cNvSpPr>
            <a:spLocks noChangeArrowheads="1"/>
          </p:cNvSpPr>
          <p:nvPr/>
        </p:nvSpPr>
        <p:spPr bwMode="auto">
          <a:xfrm>
            <a:off x="6700838" y="2362200"/>
            <a:ext cx="319087"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6" name="Rectangle 46"/>
          <p:cNvSpPr>
            <a:spLocks noChangeArrowheads="1"/>
          </p:cNvSpPr>
          <p:nvPr/>
        </p:nvSpPr>
        <p:spPr bwMode="auto">
          <a:xfrm>
            <a:off x="7019925" y="2362200"/>
            <a:ext cx="319088"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7" name="Rectangle 54"/>
          <p:cNvSpPr>
            <a:spLocks noChangeArrowheads="1"/>
          </p:cNvSpPr>
          <p:nvPr/>
        </p:nvSpPr>
        <p:spPr bwMode="auto">
          <a:xfrm>
            <a:off x="4468813" y="2362200"/>
            <a:ext cx="317500"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8" name="Rectangle 62"/>
          <p:cNvSpPr>
            <a:spLocks noChangeArrowheads="1"/>
          </p:cNvSpPr>
          <p:nvPr/>
        </p:nvSpPr>
        <p:spPr bwMode="auto">
          <a:xfrm>
            <a:off x="4786313" y="2362200"/>
            <a:ext cx="319087"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29" name="Rectangle 70"/>
          <p:cNvSpPr>
            <a:spLocks noChangeArrowheads="1"/>
          </p:cNvSpPr>
          <p:nvPr/>
        </p:nvSpPr>
        <p:spPr bwMode="auto">
          <a:xfrm>
            <a:off x="5105400" y="2362200"/>
            <a:ext cx="319088"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0" name="Rectangle 78"/>
          <p:cNvSpPr>
            <a:spLocks noChangeArrowheads="1"/>
          </p:cNvSpPr>
          <p:nvPr/>
        </p:nvSpPr>
        <p:spPr bwMode="auto">
          <a:xfrm>
            <a:off x="5424488" y="2362200"/>
            <a:ext cx="319087"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1" name="Rectangle 79"/>
          <p:cNvSpPr>
            <a:spLocks noChangeArrowheads="1"/>
          </p:cNvSpPr>
          <p:nvPr/>
        </p:nvSpPr>
        <p:spPr bwMode="auto">
          <a:xfrm>
            <a:off x="7975600" y="3001963"/>
            <a:ext cx="85090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2" name="Rectangle 83"/>
          <p:cNvSpPr>
            <a:spLocks noChangeArrowheads="1"/>
          </p:cNvSpPr>
          <p:nvPr/>
        </p:nvSpPr>
        <p:spPr bwMode="auto">
          <a:xfrm>
            <a:off x="2660650" y="3001963"/>
            <a:ext cx="1489075"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3" name="Rectangle 84"/>
          <p:cNvSpPr>
            <a:spLocks noChangeArrowheads="1"/>
          </p:cNvSpPr>
          <p:nvPr/>
        </p:nvSpPr>
        <p:spPr bwMode="auto">
          <a:xfrm>
            <a:off x="215900" y="3001963"/>
            <a:ext cx="244475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4" name="Rectangle 85"/>
          <p:cNvSpPr>
            <a:spLocks noChangeArrowheads="1"/>
          </p:cNvSpPr>
          <p:nvPr/>
        </p:nvSpPr>
        <p:spPr bwMode="auto">
          <a:xfrm>
            <a:off x="7975600" y="3217863"/>
            <a:ext cx="850900" cy="2190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5" name="Rectangle 89"/>
          <p:cNvSpPr>
            <a:spLocks noChangeArrowheads="1"/>
          </p:cNvSpPr>
          <p:nvPr/>
        </p:nvSpPr>
        <p:spPr bwMode="auto">
          <a:xfrm>
            <a:off x="2660650" y="3217863"/>
            <a:ext cx="1489075" cy="2190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6" name="Rectangle 90"/>
          <p:cNvSpPr>
            <a:spLocks noChangeArrowheads="1"/>
          </p:cNvSpPr>
          <p:nvPr/>
        </p:nvSpPr>
        <p:spPr bwMode="auto">
          <a:xfrm>
            <a:off x="215900" y="3217863"/>
            <a:ext cx="2444750" cy="2190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7" name="Rectangle 91"/>
          <p:cNvSpPr>
            <a:spLocks noChangeArrowheads="1"/>
          </p:cNvSpPr>
          <p:nvPr/>
        </p:nvSpPr>
        <p:spPr bwMode="auto">
          <a:xfrm>
            <a:off x="7975600" y="3870325"/>
            <a:ext cx="85090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8" name="Rectangle 95"/>
          <p:cNvSpPr>
            <a:spLocks noChangeArrowheads="1"/>
          </p:cNvSpPr>
          <p:nvPr/>
        </p:nvSpPr>
        <p:spPr bwMode="auto">
          <a:xfrm>
            <a:off x="2660650" y="3870325"/>
            <a:ext cx="1489075"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39" name="Rectangle 96"/>
          <p:cNvSpPr>
            <a:spLocks noChangeArrowheads="1"/>
          </p:cNvSpPr>
          <p:nvPr/>
        </p:nvSpPr>
        <p:spPr bwMode="auto">
          <a:xfrm>
            <a:off x="215900" y="3870325"/>
            <a:ext cx="244475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0" name="Rectangle 97"/>
          <p:cNvSpPr>
            <a:spLocks noChangeArrowheads="1"/>
          </p:cNvSpPr>
          <p:nvPr/>
        </p:nvSpPr>
        <p:spPr bwMode="auto">
          <a:xfrm>
            <a:off x="7975600" y="3652838"/>
            <a:ext cx="850900" cy="21748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1" name="Rectangle 101"/>
          <p:cNvSpPr>
            <a:spLocks noChangeArrowheads="1"/>
          </p:cNvSpPr>
          <p:nvPr/>
        </p:nvSpPr>
        <p:spPr bwMode="auto">
          <a:xfrm>
            <a:off x="2660650" y="3652838"/>
            <a:ext cx="1489075" cy="21748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2" name="Rectangle 102"/>
          <p:cNvSpPr>
            <a:spLocks noChangeArrowheads="1"/>
          </p:cNvSpPr>
          <p:nvPr/>
        </p:nvSpPr>
        <p:spPr bwMode="auto">
          <a:xfrm>
            <a:off x="215900" y="3652838"/>
            <a:ext cx="2444750" cy="21748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3" name="Rectangle 103"/>
          <p:cNvSpPr>
            <a:spLocks noChangeArrowheads="1"/>
          </p:cNvSpPr>
          <p:nvPr/>
        </p:nvSpPr>
        <p:spPr bwMode="auto">
          <a:xfrm>
            <a:off x="7975600" y="3436938"/>
            <a:ext cx="85090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4" name="Rectangle 107"/>
          <p:cNvSpPr>
            <a:spLocks noChangeArrowheads="1"/>
          </p:cNvSpPr>
          <p:nvPr/>
        </p:nvSpPr>
        <p:spPr bwMode="auto">
          <a:xfrm>
            <a:off x="2660650" y="3436938"/>
            <a:ext cx="1489075"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5" name="Rectangle 108"/>
          <p:cNvSpPr>
            <a:spLocks noChangeArrowheads="1"/>
          </p:cNvSpPr>
          <p:nvPr/>
        </p:nvSpPr>
        <p:spPr bwMode="auto">
          <a:xfrm>
            <a:off x="215900" y="3436938"/>
            <a:ext cx="244475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6" name="Rectangle 109"/>
          <p:cNvSpPr>
            <a:spLocks noChangeArrowheads="1"/>
          </p:cNvSpPr>
          <p:nvPr/>
        </p:nvSpPr>
        <p:spPr bwMode="auto">
          <a:xfrm>
            <a:off x="7975600" y="2784475"/>
            <a:ext cx="850900" cy="21748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7" name="Rectangle 113"/>
          <p:cNvSpPr>
            <a:spLocks noChangeArrowheads="1"/>
          </p:cNvSpPr>
          <p:nvPr/>
        </p:nvSpPr>
        <p:spPr bwMode="auto">
          <a:xfrm>
            <a:off x="2660650" y="2784475"/>
            <a:ext cx="1489075" cy="21748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8" name="Rectangle 114"/>
          <p:cNvSpPr>
            <a:spLocks noChangeArrowheads="1"/>
          </p:cNvSpPr>
          <p:nvPr/>
        </p:nvSpPr>
        <p:spPr bwMode="auto">
          <a:xfrm>
            <a:off x="215900" y="2784475"/>
            <a:ext cx="2444750" cy="21748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49" name="Rectangle 119"/>
          <p:cNvSpPr>
            <a:spLocks noChangeArrowheads="1"/>
          </p:cNvSpPr>
          <p:nvPr/>
        </p:nvSpPr>
        <p:spPr bwMode="auto">
          <a:xfrm>
            <a:off x="2660650" y="2568575"/>
            <a:ext cx="1489075"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r>
              <a:rPr lang="en-US" sz="1200">
                <a:latin typeface="Arial" pitchFamily="-65" charset="0"/>
              </a:rPr>
              <a:t>Who’s responsible</a:t>
            </a:r>
          </a:p>
        </p:txBody>
      </p:sp>
      <p:sp>
        <p:nvSpPr>
          <p:cNvPr id="444450" name="Rectangle 120"/>
          <p:cNvSpPr>
            <a:spLocks noChangeArrowheads="1"/>
          </p:cNvSpPr>
          <p:nvPr/>
        </p:nvSpPr>
        <p:spPr bwMode="auto">
          <a:xfrm>
            <a:off x="215900" y="2568575"/>
            <a:ext cx="2444750" cy="215900"/>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r>
              <a:rPr lang="en-US" sz="1200">
                <a:latin typeface="Arial" pitchFamily="-65" charset="0"/>
              </a:rPr>
              <a:t>Implementation Steps</a:t>
            </a:r>
          </a:p>
        </p:txBody>
      </p:sp>
      <p:sp>
        <p:nvSpPr>
          <p:cNvPr id="444451" name="Rectangle 121"/>
          <p:cNvSpPr>
            <a:spLocks noChangeArrowheads="1"/>
          </p:cNvSpPr>
          <p:nvPr/>
        </p:nvSpPr>
        <p:spPr bwMode="auto">
          <a:xfrm>
            <a:off x="7975600" y="2362200"/>
            <a:ext cx="850900"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2" name="Rectangle 122"/>
          <p:cNvSpPr>
            <a:spLocks noChangeArrowheads="1"/>
          </p:cNvSpPr>
          <p:nvPr/>
        </p:nvSpPr>
        <p:spPr bwMode="auto">
          <a:xfrm>
            <a:off x="7656513" y="2362200"/>
            <a:ext cx="319087"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3" name="Rectangle 123"/>
          <p:cNvSpPr>
            <a:spLocks noChangeArrowheads="1"/>
          </p:cNvSpPr>
          <p:nvPr/>
        </p:nvSpPr>
        <p:spPr bwMode="auto">
          <a:xfrm>
            <a:off x="7339013" y="2362200"/>
            <a:ext cx="317500"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4" name="Rectangle 124"/>
          <p:cNvSpPr>
            <a:spLocks noChangeArrowheads="1"/>
          </p:cNvSpPr>
          <p:nvPr/>
        </p:nvSpPr>
        <p:spPr bwMode="auto">
          <a:xfrm>
            <a:off x="4149725" y="2362200"/>
            <a:ext cx="319088"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5" name="Rectangle 125"/>
          <p:cNvSpPr>
            <a:spLocks noChangeArrowheads="1"/>
          </p:cNvSpPr>
          <p:nvPr/>
        </p:nvSpPr>
        <p:spPr bwMode="auto">
          <a:xfrm>
            <a:off x="2660650" y="2362200"/>
            <a:ext cx="1489075"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6" name="Rectangle 126"/>
          <p:cNvSpPr>
            <a:spLocks noChangeArrowheads="1"/>
          </p:cNvSpPr>
          <p:nvPr/>
        </p:nvSpPr>
        <p:spPr bwMode="auto">
          <a:xfrm>
            <a:off x="215900" y="2362200"/>
            <a:ext cx="2444750" cy="206375"/>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57" name="Line 127"/>
          <p:cNvSpPr>
            <a:spLocks noChangeShapeType="1"/>
          </p:cNvSpPr>
          <p:nvPr/>
        </p:nvSpPr>
        <p:spPr bwMode="auto">
          <a:xfrm>
            <a:off x="215900" y="2362200"/>
            <a:ext cx="8610600" cy="0"/>
          </a:xfrm>
          <a:prstGeom prst="line">
            <a:avLst/>
          </a:prstGeom>
          <a:noFill/>
          <a:ln w="12700" cap="sq">
            <a:solidFill>
              <a:schemeClr val="tx1"/>
            </a:solidFill>
            <a:round/>
            <a:headEnd/>
            <a:tailEnd/>
          </a:ln>
        </p:spPr>
        <p:txBody>
          <a:bodyPr lIns="45720" tIns="0" rIns="0" bIns="0" anchor="ctr">
            <a:prstTxWarp prst="textNoShape">
              <a:avLst/>
            </a:prstTxWarp>
          </a:bodyPr>
          <a:lstStyle/>
          <a:p>
            <a:endParaRPr lang="en-US"/>
          </a:p>
        </p:txBody>
      </p:sp>
      <p:sp>
        <p:nvSpPr>
          <p:cNvPr id="444458" name="Line 128"/>
          <p:cNvSpPr>
            <a:spLocks noChangeShapeType="1"/>
          </p:cNvSpPr>
          <p:nvPr/>
        </p:nvSpPr>
        <p:spPr bwMode="auto">
          <a:xfrm>
            <a:off x="215900" y="2784475"/>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59" name="Line 129"/>
          <p:cNvSpPr>
            <a:spLocks noChangeShapeType="1"/>
          </p:cNvSpPr>
          <p:nvPr/>
        </p:nvSpPr>
        <p:spPr bwMode="auto">
          <a:xfrm>
            <a:off x="215900" y="3436938"/>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60" name="Line 130"/>
          <p:cNvSpPr>
            <a:spLocks noChangeShapeType="1"/>
          </p:cNvSpPr>
          <p:nvPr/>
        </p:nvSpPr>
        <p:spPr bwMode="auto">
          <a:xfrm>
            <a:off x="215900" y="3652838"/>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61" name="Line 131"/>
          <p:cNvSpPr>
            <a:spLocks noChangeShapeType="1"/>
          </p:cNvSpPr>
          <p:nvPr/>
        </p:nvSpPr>
        <p:spPr bwMode="auto">
          <a:xfrm>
            <a:off x="215900" y="3870325"/>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62" name="Line 132"/>
          <p:cNvSpPr>
            <a:spLocks noChangeShapeType="1"/>
          </p:cNvSpPr>
          <p:nvPr/>
        </p:nvSpPr>
        <p:spPr bwMode="auto">
          <a:xfrm>
            <a:off x="215900" y="4086225"/>
            <a:ext cx="8610600" cy="0"/>
          </a:xfrm>
          <a:prstGeom prst="line">
            <a:avLst/>
          </a:prstGeom>
          <a:noFill/>
          <a:ln w="12700" cap="sq">
            <a:solidFill>
              <a:schemeClr val="tx1"/>
            </a:solidFill>
            <a:round/>
            <a:headEnd/>
            <a:tailEnd/>
          </a:ln>
        </p:spPr>
        <p:txBody>
          <a:bodyPr lIns="45720" tIns="0" rIns="0" bIns="0" anchor="ctr">
            <a:prstTxWarp prst="textNoShape">
              <a:avLst/>
            </a:prstTxWarp>
          </a:bodyPr>
          <a:lstStyle/>
          <a:p>
            <a:endParaRPr lang="en-US"/>
          </a:p>
        </p:txBody>
      </p:sp>
      <p:sp>
        <p:nvSpPr>
          <p:cNvPr id="444463" name="Line 133"/>
          <p:cNvSpPr>
            <a:spLocks noChangeShapeType="1"/>
          </p:cNvSpPr>
          <p:nvPr/>
        </p:nvSpPr>
        <p:spPr bwMode="auto">
          <a:xfrm>
            <a:off x="215900" y="2362200"/>
            <a:ext cx="0" cy="1724025"/>
          </a:xfrm>
          <a:prstGeom prst="line">
            <a:avLst/>
          </a:prstGeom>
          <a:noFill/>
          <a:ln w="12700" cap="sq">
            <a:solidFill>
              <a:schemeClr val="tx1"/>
            </a:solidFill>
            <a:round/>
            <a:headEnd/>
            <a:tailEnd/>
          </a:ln>
        </p:spPr>
        <p:txBody>
          <a:bodyPr lIns="45720" tIns="0" rIns="0" bIns="0" anchor="ctr">
            <a:prstTxWarp prst="textNoShape">
              <a:avLst/>
            </a:prstTxWarp>
          </a:bodyPr>
          <a:lstStyle/>
          <a:p>
            <a:endParaRPr lang="en-US"/>
          </a:p>
        </p:txBody>
      </p:sp>
      <p:sp>
        <p:nvSpPr>
          <p:cNvPr id="444464" name="Line 134"/>
          <p:cNvSpPr>
            <a:spLocks noChangeShapeType="1"/>
          </p:cNvSpPr>
          <p:nvPr/>
        </p:nvSpPr>
        <p:spPr bwMode="auto">
          <a:xfrm>
            <a:off x="8826500" y="2362200"/>
            <a:ext cx="0" cy="1724025"/>
          </a:xfrm>
          <a:prstGeom prst="line">
            <a:avLst/>
          </a:prstGeom>
          <a:noFill/>
          <a:ln w="12700" cap="sq">
            <a:solidFill>
              <a:schemeClr val="tx1"/>
            </a:solidFill>
            <a:round/>
            <a:headEnd/>
            <a:tailEnd/>
          </a:ln>
        </p:spPr>
        <p:txBody>
          <a:bodyPr lIns="45720" tIns="0" rIns="0" bIns="0" anchor="ctr">
            <a:prstTxWarp prst="textNoShape">
              <a:avLst/>
            </a:prstTxWarp>
          </a:bodyPr>
          <a:lstStyle/>
          <a:p>
            <a:endParaRPr lang="en-US"/>
          </a:p>
        </p:txBody>
      </p:sp>
      <p:sp>
        <p:nvSpPr>
          <p:cNvPr id="444465" name="Line 135"/>
          <p:cNvSpPr>
            <a:spLocks noChangeShapeType="1"/>
          </p:cNvSpPr>
          <p:nvPr/>
        </p:nvSpPr>
        <p:spPr bwMode="auto">
          <a:xfrm>
            <a:off x="215900" y="3217863"/>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66" name="Line 136"/>
          <p:cNvSpPr>
            <a:spLocks noChangeShapeType="1"/>
          </p:cNvSpPr>
          <p:nvPr/>
        </p:nvSpPr>
        <p:spPr bwMode="auto">
          <a:xfrm>
            <a:off x="215900" y="3001963"/>
            <a:ext cx="8610600" cy="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467" name="Line 137"/>
          <p:cNvSpPr>
            <a:spLocks noChangeShapeType="1"/>
          </p:cNvSpPr>
          <p:nvPr/>
        </p:nvSpPr>
        <p:spPr bwMode="auto">
          <a:xfrm>
            <a:off x="2660650" y="2568575"/>
            <a:ext cx="0" cy="1517650"/>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grpSp>
        <p:nvGrpSpPr>
          <p:cNvPr id="2" name="Group 156"/>
          <p:cNvGrpSpPr>
            <a:grpSpLocks/>
          </p:cNvGrpSpPr>
          <p:nvPr/>
        </p:nvGrpSpPr>
        <p:grpSpPr bwMode="auto">
          <a:xfrm>
            <a:off x="4149725" y="2568575"/>
            <a:ext cx="3825875" cy="1517650"/>
            <a:chOff x="2574" y="1186"/>
            <a:chExt cx="2410" cy="956"/>
          </a:xfrm>
        </p:grpSpPr>
        <p:sp>
          <p:nvSpPr>
            <p:cNvPr id="444474" name="Rectangle 7"/>
            <p:cNvSpPr>
              <a:spLocks noChangeArrowheads="1"/>
            </p:cNvSpPr>
            <p:nvPr/>
          </p:nvSpPr>
          <p:spPr bwMode="auto">
            <a:xfrm>
              <a:off x="3578"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75" name="Rectangle 8"/>
            <p:cNvSpPr>
              <a:spLocks noChangeArrowheads="1"/>
            </p:cNvSpPr>
            <p:nvPr/>
          </p:nvSpPr>
          <p:spPr bwMode="auto">
            <a:xfrm>
              <a:off x="3578"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76" name="Rectangle 9"/>
            <p:cNvSpPr>
              <a:spLocks noChangeArrowheads="1"/>
            </p:cNvSpPr>
            <p:nvPr/>
          </p:nvSpPr>
          <p:spPr bwMode="auto">
            <a:xfrm>
              <a:off x="3578"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77" name="Rectangle 10"/>
            <p:cNvSpPr>
              <a:spLocks noChangeArrowheads="1"/>
            </p:cNvSpPr>
            <p:nvPr/>
          </p:nvSpPr>
          <p:spPr bwMode="auto">
            <a:xfrm>
              <a:off x="3578"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78" name="Rectangle 11"/>
            <p:cNvSpPr>
              <a:spLocks noChangeArrowheads="1"/>
            </p:cNvSpPr>
            <p:nvPr/>
          </p:nvSpPr>
          <p:spPr bwMode="auto">
            <a:xfrm>
              <a:off x="3578"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79" name="Rectangle 12"/>
            <p:cNvSpPr>
              <a:spLocks noChangeArrowheads="1"/>
            </p:cNvSpPr>
            <p:nvPr/>
          </p:nvSpPr>
          <p:spPr bwMode="auto">
            <a:xfrm>
              <a:off x="3578"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0" name="Rectangle 13"/>
            <p:cNvSpPr>
              <a:spLocks noChangeArrowheads="1"/>
            </p:cNvSpPr>
            <p:nvPr/>
          </p:nvSpPr>
          <p:spPr bwMode="auto">
            <a:xfrm>
              <a:off x="3578"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1" name="Rectangle 15"/>
            <p:cNvSpPr>
              <a:spLocks noChangeArrowheads="1"/>
            </p:cNvSpPr>
            <p:nvPr/>
          </p:nvSpPr>
          <p:spPr bwMode="auto">
            <a:xfrm>
              <a:off x="3779"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2" name="Rectangle 16"/>
            <p:cNvSpPr>
              <a:spLocks noChangeArrowheads="1"/>
            </p:cNvSpPr>
            <p:nvPr/>
          </p:nvSpPr>
          <p:spPr bwMode="auto">
            <a:xfrm>
              <a:off x="3779"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3" name="Rectangle 17"/>
            <p:cNvSpPr>
              <a:spLocks noChangeArrowheads="1"/>
            </p:cNvSpPr>
            <p:nvPr/>
          </p:nvSpPr>
          <p:spPr bwMode="auto">
            <a:xfrm>
              <a:off x="3779"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4" name="Rectangle 18"/>
            <p:cNvSpPr>
              <a:spLocks noChangeArrowheads="1"/>
            </p:cNvSpPr>
            <p:nvPr/>
          </p:nvSpPr>
          <p:spPr bwMode="auto">
            <a:xfrm>
              <a:off x="3779"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5" name="Rectangle 19"/>
            <p:cNvSpPr>
              <a:spLocks noChangeArrowheads="1"/>
            </p:cNvSpPr>
            <p:nvPr/>
          </p:nvSpPr>
          <p:spPr bwMode="auto">
            <a:xfrm>
              <a:off x="3779"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6" name="Rectangle 20"/>
            <p:cNvSpPr>
              <a:spLocks noChangeArrowheads="1"/>
            </p:cNvSpPr>
            <p:nvPr/>
          </p:nvSpPr>
          <p:spPr bwMode="auto">
            <a:xfrm>
              <a:off x="3779"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7" name="Rectangle 21"/>
            <p:cNvSpPr>
              <a:spLocks noChangeArrowheads="1"/>
            </p:cNvSpPr>
            <p:nvPr/>
          </p:nvSpPr>
          <p:spPr bwMode="auto">
            <a:xfrm>
              <a:off x="3779"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8" name="Rectangle 23"/>
            <p:cNvSpPr>
              <a:spLocks noChangeArrowheads="1"/>
            </p:cNvSpPr>
            <p:nvPr/>
          </p:nvSpPr>
          <p:spPr bwMode="auto">
            <a:xfrm>
              <a:off x="3980"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89" name="Rectangle 24"/>
            <p:cNvSpPr>
              <a:spLocks noChangeArrowheads="1"/>
            </p:cNvSpPr>
            <p:nvPr/>
          </p:nvSpPr>
          <p:spPr bwMode="auto">
            <a:xfrm>
              <a:off x="3980"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0" name="Rectangle 25"/>
            <p:cNvSpPr>
              <a:spLocks noChangeArrowheads="1"/>
            </p:cNvSpPr>
            <p:nvPr/>
          </p:nvSpPr>
          <p:spPr bwMode="auto">
            <a:xfrm>
              <a:off x="3980"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1" name="Rectangle 26"/>
            <p:cNvSpPr>
              <a:spLocks noChangeArrowheads="1"/>
            </p:cNvSpPr>
            <p:nvPr/>
          </p:nvSpPr>
          <p:spPr bwMode="auto">
            <a:xfrm>
              <a:off x="3980"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2" name="Rectangle 27"/>
            <p:cNvSpPr>
              <a:spLocks noChangeArrowheads="1"/>
            </p:cNvSpPr>
            <p:nvPr/>
          </p:nvSpPr>
          <p:spPr bwMode="auto">
            <a:xfrm>
              <a:off x="3980"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3" name="Rectangle 28"/>
            <p:cNvSpPr>
              <a:spLocks noChangeArrowheads="1"/>
            </p:cNvSpPr>
            <p:nvPr/>
          </p:nvSpPr>
          <p:spPr bwMode="auto">
            <a:xfrm>
              <a:off x="3980"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4" name="Rectangle 29"/>
            <p:cNvSpPr>
              <a:spLocks noChangeArrowheads="1"/>
            </p:cNvSpPr>
            <p:nvPr/>
          </p:nvSpPr>
          <p:spPr bwMode="auto">
            <a:xfrm>
              <a:off x="3980"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5" name="Rectangle 31"/>
            <p:cNvSpPr>
              <a:spLocks noChangeArrowheads="1"/>
            </p:cNvSpPr>
            <p:nvPr/>
          </p:nvSpPr>
          <p:spPr bwMode="auto">
            <a:xfrm>
              <a:off x="4181"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6" name="Rectangle 32"/>
            <p:cNvSpPr>
              <a:spLocks noChangeArrowheads="1"/>
            </p:cNvSpPr>
            <p:nvPr/>
          </p:nvSpPr>
          <p:spPr bwMode="auto">
            <a:xfrm>
              <a:off x="4181"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7" name="Rectangle 33"/>
            <p:cNvSpPr>
              <a:spLocks noChangeArrowheads="1"/>
            </p:cNvSpPr>
            <p:nvPr/>
          </p:nvSpPr>
          <p:spPr bwMode="auto">
            <a:xfrm>
              <a:off x="4181"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8" name="Rectangle 34"/>
            <p:cNvSpPr>
              <a:spLocks noChangeArrowheads="1"/>
            </p:cNvSpPr>
            <p:nvPr/>
          </p:nvSpPr>
          <p:spPr bwMode="auto">
            <a:xfrm>
              <a:off x="4181"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499" name="Rectangle 35"/>
            <p:cNvSpPr>
              <a:spLocks noChangeArrowheads="1"/>
            </p:cNvSpPr>
            <p:nvPr/>
          </p:nvSpPr>
          <p:spPr bwMode="auto">
            <a:xfrm>
              <a:off x="4181"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0" name="Rectangle 36"/>
            <p:cNvSpPr>
              <a:spLocks noChangeArrowheads="1"/>
            </p:cNvSpPr>
            <p:nvPr/>
          </p:nvSpPr>
          <p:spPr bwMode="auto">
            <a:xfrm>
              <a:off x="4181"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1" name="Rectangle 37"/>
            <p:cNvSpPr>
              <a:spLocks noChangeArrowheads="1"/>
            </p:cNvSpPr>
            <p:nvPr/>
          </p:nvSpPr>
          <p:spPr bwMode="auto">
            <a:xfrm>
              <a:off x="4181"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2" name="Rectangle 39"/>
            <p:cNvSpPr>
              <a:spLocks noChangeArrowheads="1"/>
            </p:cNvSpPr>
            <p:nvPr/>
          </p:nvSpPr>
          <p:spPr bwMode="auto">
            <a:xfrm>
              <a:off x="4382"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3" name="Rectangle 40"/>
            <p:cNvSpPr>
              <a:spLocks noChangeArrowheads="1"/>
            </p:cNvSpPr>
            <p:nvPr/>
          </p:nvSpPr>
          <p:spPr bwMode="auto">
            <a:xfrm>
              <a:off x="4382"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4" name="Rectangle 41"/>
            <p:cNvSpPr>
              <a:spLocks noChangeArrowheads="1"/>
            </p:cNvSpPr>
            <p:nvPr/>
          </p:nvSpPr>
          <p:spPr bwMode="auto">
            <a:xfrm>
              <a:off x="4382"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5" name="Rectangle 42"/>
            <p:cNvSpPr>
              <a:spLocks noChangeArrowheads="1"/>
            </p:cNvSpPr>
            <p:nvPr/>
          </p:nvSpPr>
          <p:spPr bwMode="auto">
            <a:xfrm>
              <a:off x="4382"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6" name="Rectangle 43"/>
            <p:cNvSpPr>
              <a:spLocks noChangeArrowheads="1"/>
            </p:cNvSpPr>
            <p:nvPr/>
          </p:nvSpPr>
          <p:spPr bwMode="auto">
            <a:xfrm>
              <a:off x="4382"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7" name="Rectangle 44"/>
            <p:cNvSpPr>
              <a:spLocks noChangeArrowheads="1"/>
            </p:cNvSpPr>
            <p:nvPr/>
          </p:nvSpPr>
          <p:spPr bwMode="auto">
            <a:xfrm>
              <a:off x="4382"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8" name="Rectangle 45"/>
            <p:cNvSpPr>
              <a:spLocks noChangeArrowheads="1"/>
            </p:cNvSpPr>
            <p:nvPr/>
          </p:nvSpPr>
          <p:spPr bwMode="auto">
            <a:xfrm>
              <a:off x="4382"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09" name="Rectangle 47"/>
            <p:cNvSpPr>
              <a:spLocks noChangeArrowheads="1"/>
            </p:cNvSpPr>
            <p:nvPr/>
          </p:nvSpPr>
          <p:spPr bwMode="auto">
            <a:xfrm>
              <a:off x="2775" y="2006"/>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0" name="Rectangle 48"/>
            <p:cNvSpPr>
              <a:spLocks noChangeArrowheads="1"/>
            </p:cNvSpPr>
            <p:nvPr/>
          </p:nvSpPr>
          <p:spPr bwMode="auto">
            <a:xfrm>
              <a:off x="2775" y="1869"/>
              <a:ext cx="200"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1" name="Rectangle 49"/>
            <p:cNvSpPr>
              <a:spLocks noChangeArrowheads="1"/>
            </p:cNvSpPr>
            <p:nvPr/>
          </p:nvSpPr>
          <p:spPr bwMode="auto">
            <a:xfrm>
              <a:off x="2775" y="1733"/>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2" name="Rectangle 50"/>
            <p:cNvSpPr>
              <a:spLocks noChangeArrowheads="1"/>
            </p:cNvSpPr>
            <p:nvPr/>
          </p:nvSpPr>
          <p:spPr bwMode="auto">
            <a:xfrm>
              <a:off x="2775" y="1595"/>
              <a:ext cx="200"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3" name="Rectangle 51"/>
            <p:cNvSpPr>
              <a:spLocks noChangeArrowheads="1"/>
            </p:cNvSpPr>
            <p:nvPr/>
          </p:nvSpPr>
          <p:spPr bwMode="auto">
            <a:xfrm>
              <a:off x="2775" y="1459"/>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4" name="Rectangle 52"/>
            <p:cNvSpPr>
              <a:spLocks noChangeArrowheads="1"/>
            </p:cNvSpPr>
            <p:nvPr/>
          </p:nvSpPr>
          <p:spPr bwMode="auto">
            <a:xfrm>
              <a:off x="2775" y="1322"/>
              <a:ext cx="200"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5" name="Rectangle 53"/>
            <p:cNvSpPr>
              <a:spLocks noChangeArrowheads="1"/>
            </p:cNvSpPr>
            <p:nvPr/>
          </p:nvSpPr>
          <p:spPr bwMode="auto">
            <a:xfrm>
              <a:off x="2775" y="1186"/>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6" name="Rectangle 55"/>
            <p:cNvSpPr>
              <a:spLocks noChangeArrowheads="1"/>
            </p:cNvSpPr>
            <p:nvPr/>
          </p:nvSpPr>
          <p:spPr bwMode="auto">
            <a:xfrm>
              <a:off x="2975"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7" name="Rectangle 56"/>
            <p:cNvSpPr>
              <a:spLocks noChangeArrowheads="1"/>
            </p:cNvSpPr>
            <p:nvPr/>
          </p:nvSpPr>
          <p:spPr bwMode="auto">
            <a:xfrm>
              <a:off x="2975"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8" name="Rectangle 57"/>
            <p:cNvSpPr>
              <a:spLocks noChangeArrowheads="1"/>
            </p:cNvSpPr>
            <p:nvPr/>
          </p:nvSpPr>
          <p:spPr bwMode="auto">
            <a:xfrm>
              <a:off x="2975"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19" name="Rectangle 58"/>
            <p:cNvSpPr>
              <a:spLocks noChangeArrowheads="1"/>
            </p:cNvSpPr>
            <p:nvPr/>
          </p:nvSpPr>
          <p:spPr bwMode="auto">
            <a:xfrm>
              <a:off x="2975"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0" name="Rectangle 59"/>
            <p:cNvSpPr>
              <a:spLocks noChangeArrowheads="1"/>
            </p:cNvSpPr>
            <p:nvPr/>
          </p:nvSpPr>
          <p:spPr bwMode="auto">
            <a:xfrm>
              <a:off x="2975"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1" name="Rectangle 60"/>
            <p:cNvSpPr>
              <a:spLocks noChangeArrowheads="1"/>
            </p:cNvSpPr>
            <p:nvPr/>
          </p:nvSpPr>
          <p:spPr bwMode="auto">
            <a:xfrm>
              <a:off x="2975"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2" name="Rectangle 61"/>
            <p:cNvSpPr>
              <a:spLocks noChangeArrowheads="1"/>
            </p:cNvSpPr>
            <p:nvPr/>
          </p:nvSpPr>
          <p:spPr bwMode="auto">
            <a:xfrm>
              <a:off x="2975"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3" name="Rectangle 63"/>
            <p:cNvSpPr>
              <a:spLocks noChangeArrowheads="1"/>
            </p:cNvSpPr>
            <p:nvPr/>
          </p:nvSpPr>
          <p:spPr bwMode="auto">
            <a:xfrm>
              <a:off x="3176"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4" name="Rectangle 64"/>
            <p:cNvSpPr>
              <a:spLocks noChangeArrowheads="1"/>
            </p:cNvSpPr>
            <p:nvPr/>
          </p:nvSpPr>
          <p:spPr bwMode="auto">
            <a:xfrm>
              <a:off x="3176"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5" name="Rectangle 65"/>
            <p:cNvSpPr>
              <a:spLocks noChangeArrowheads="1"/>
            </p:cNvSpPr>
            <p:nvPr/>
          </p:nvSpPr>
          <p:spPr bwMode="auto">
            <a:xfrm>
              <a:off x="3176"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6" name="Rectangle 66"/>
            <p:cNvSpPr>
              <a:spLocks noChangeArrowheads="1"/>
            </p:cNvSpPr>
            <p:nvPr/>
          </p:nvSpPr>
          <p:spPr bwMode="auto">
            <a:xfrm>
              <a:off x="3176"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7" name="Rectangle 67"/>
            <p:cNvSpPr>
              <a:spLocks noChangeArrowheads="1"/>
            </p:cNvSpPr>
            <p:nvPr/>
          </p:nvSpPr>
          <p:spPr bwMode="auto">
            <a:xfrm>
              <a:off x="3176"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8" name="Rectangle 68"/>
            <p:cNvSpPr>
              <a:spLocks noChangeArrowheads="1"/>
            </p:cNvSpPr>
            <p:nvPr/>
          </p:nvSpPr>
          <p:spPr bwMode="auto">
            <a:xfrm>
              <a:off x="3176"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29" name="Rectangle 69"/>
            <p:cNvSpPr>
              <a:spLocks noChangeArrowheads="1"/>
            </p:cNvSpPr>
            <p:nvPr/>
          </p:nvSpPr>
          <p:spPr bwMode="auto">
            <a:xfrm>
              <a:off x="3176"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0" name="Rectangle 71"/>
            <p:cNvSpPr>
              <a:spLocks noChangeArrowheads="1"/>
            </p:cNvSpPr>
            <p:nvPr/>
          </p:nvSpPr>
          <p:spPr bwMode="auto">
            <a:xfrm>
              <a:off x="3377"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1" name="Rectangle 72"/>
            <p:cNvSpPr>
              <a:spLocks noChangeArrowheads="1"/>
            </p:cNvSpPr>
            <p:nvPr/>
          </p:nvSpPr>
          <p:spPr bwMode="auto">
            <a:xfrm>
              <a:off x="3377"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2" name="Rectangle 73"/>
            <p:cNvSpPr>
              <a:spLocks noChangeArrowheads="1"/>
            </p:cNvSpPr>
            <p:nvPr/>
          </p:nvSpPr>
          <p:spPr bwMode="auto">
            <a:xfrm>
              <a:off x="3377"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3" name="Rectangle 74"/>
            <p:cNvSpPr>
              <a:spLocks noChangeArrowheads="1"/>
            </p:cNvSpPr>
            <p:nvPr/>
          </p:nvSpPr>
          <p:spPr bwMode="auto">
            <a:xfrm>
              <a:off x="3377"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4" name="Rectangle 75"/>
            <p:cNvSpPr>
              <a:spLocks noChangeArrowheads="1"/>
            </p:cNvSpPr>
            <p:nvPr/>
          </p:nvSpPr>
          <p:spPr bwMode="auto">
            <a:xfrm>
              <a:off x="3377"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5" name="Rectangle 76"/>
            <p:cNvSpPr>
              <a:spLocks noChangeArrowheads="1"/>
            </p:cNvSpPr>
            <p:nvPr/>
          </p:nvSpPr>
          <p:spPr bwMode="auto">
            <a:xfrm>
              <a:off x="3377"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6" name="Rectangle 77"/>
            <p:cNvSpPr>
              <a:spLocks noChangeArrowheads="1"/>
            </p:cNvSpPr>
            <p:nvPr/>
          </p:nvSpPr>
          <p:spPr bwMode="auto">
            <a:xfrm>
              <a:off x="3377"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7" name="Rectangle 80"/>
            <p:cNvSpPr>
              <a:spLocks noChangeArrowheads="1"/>
            </p:cNvSpPr>
            <p:nvPr/>
          </p:nvSpPr>
          <p:spPr bwMode="auto">
            <a:xfrm>
              <a:off x="4783"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8" name="Rectangle 81"/>
            <p:cNvSpPr>
              <a:spLocks noChangeArrowheads="1"/>
            </p:cNvSpPr>
            <p:nvPr/>
          </p:nvSpPr>
          <p:spPr bwMode="auto">
            <a:xfrm>
              <a:off x="4583" y="1459"/>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39" name="Rectangle 82"/>
            <p:cNvSpPr>
              <a:spLocks noChangeArrowheads="1"/>
            </p:cNvSpPr>
            <p:nvPr/>
          </p:nvSpPr>
          <p:spPr bwMode="auto">
            <a:xfrm>
              <a:off x="2574" y="1459"/>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0" name="Rectangle 86"/>
            <p:cNvSpPr>
              <a:spLocks noChangeArrowheads="1"/>
            </p:cNvSpPr>
            <p:nvPr/>
          </p:nvSpPr>
          <p:spPr bwMode="auto">
            <a:xfrm>
              <a:off x="4783"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1" name="Rectangle 87"/>
            <p:cNvSpPr>
              <a:spLocks noChangeArrowheads="1"/>
            </p:cNvSpPr>
            <p:nvPr/>
          </p:nvSpPr>
          <p:spPr bwMode="auto">
            <a:xfrm>
              <a:off x="4583" y="1595"/>
              <a:ext cx="200"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2" name="Rectangle 88"/>
            <p:cNvSpPr>
              <a:spLocks noChangeArrowheads="1"/>
            </p:cNvSpPr>
            <p:nvPr/>
          </p:nvSpPr>
          <p:spPr bwMode="auto">
            <a:xfrm>
              <a:off x="2574" y="1595"/>
              <a:ext cx="201" cy="138"/>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3" name="Rectangle 92"/>
            <p:cNvSpPr>
              <a:spLocks noChangeArrowheads="1"/>
            </p:cNvSpPr>
            <p:nvPr/>
          </p:nvSpPr>
          <p:spPr bwMode="auto">
            <a:xfrm>
              <a:off x="4783"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4" name="Rectangle 93"/>
            <p:cNvSpPr>
              <a:spLocks noChangeArrowheads="1"/>
            </p:cNvSpPr>
            <p:nvPr/>
          </p:nvSpPr>
          <p:spPr bwMode="auto">
            <a:xfrm>
              <a:off x="4583" y="2006"/>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5" name="Rectangle 94"/>
            <p:cNvSpPr>
              <a:spLocks noChangeArrowheads="1"/>
            </p:cNvSpPr>
            <p:nvPr/>
          </p:nvSpPr>
          <p:spPr bwMode="auto">
            <a:xfrm>
              <a:off x="2574" y="200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6" name="Rectangle 98"/>
            <p:cNvSpPr>
              <a:spLocks noChangeArrowheads="1"/>
            </p:cNvSpPr>
            <p:nvPr/>
          </p:nvSpPr>
          <p:spPr bwMode="auto">
            <a:xfrm>
              <a:off x="4783"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7" name="Rectangle 99"/>
            <p:cNvSpPr>
              <a:spLocks noChangeArrowheads="1"/>
            </p:cNvSpPr>
            <p:nvPr/>
          </p:nvSpPr>
          <p:spPr bwMode="auto">
            <a:xfrm>
              <a:off x="4583" y="1869"/>
              <a:ext cx="200"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8" name="Rectangle 100"/>
            <p:cNvSpPr>
              <a:spLocks noChangeArrowheads="1"/>
            </p:cNvSpPr>
            <p:nvPr/>
          </p:nvSpPr>
          <p:spPr bwMode="auto">
            <a:xfrm>
              <a:off x="2574" y="1869"/>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49" name="Rectangle 104"/>
            <p:cNvSpPr>
              <a:spLocks noChangeArrowheads="1"/>
            </p:cNvSpPr>
            <p:nvPr/>
          </p:nvSpPr>
          <p:spPr bwMode="auto">
            <a:xfrm>
              <a:off x="4783"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0" name="Rectangle 105"/>
            <p:cNvSpPr>
              <a:spLocks noChangeArrowheads="1"/>
            </p:cNvSpPr>
            <p:nvPr/>
          </p:nvSpPr>
          <p:spPr bwMode="auto">
            <a:xfrm>
              <a:off x="4583" y="1733"/>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1" name="Rectangle 106"/>
            <p:cNvSpPr>
              <a:spLocks noChangeArrowheads="1"/>
            </p:cNvSpPr>
            <p:nvPr/>
          </p:nvSpPr>
          <p:spPr bwMode="auto">
            <a:xfrm>
              <a:off x="2574" y="1733"/>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2" name="Rectangle 110"/>
            <p:cNvSpPr>
              <a:spLocks noChangeArrowheads="1"/>
            </p:cNvSpPr>
            <p:nvPr/>
          </p:nvSpPr>
          <p:spPr bwMode="auto">
            <a:xfrm>
              <a:off x="4783"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3" name="Rectangle 111"/>
            <p:cNvSpPr>
              <a:spLocks noChangeArrowheads="1"/>
            </p:cNvSpPr>
            <p:nvPr/>
          </p:nvSpPr>
          <p:spPr bwMode="auto">
            <a:xfrm>
              <a:off x="4583" y="1322"/>
              <a:ext cx="200"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4" name="Rectangle 112"/>
            <p:cNvSpPr>
              <a:spLocks noChangeArrowheads="1"/>
            </p:cNvSpPr>
            <p:nvPr/>
          </p:nvSpPr>
          <p:spPr bwMode="auto">
            <a:xfrm>
              <a:off x="2574" y="1322"/>
              <a:ext cx="201" cy="137"/>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5" name="Rectangle 116"/>
            <p:cNvSpPr>
              <a:spLocks noChangeArrowheads="1"/>
            </p:cNvSpPr>
            <p:nvPr/>
          </p:nvSpPr>
          <p:spPr bwMode="auto">
            <a:xfrm>
              <a:off x="4783"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6" name="Rectangle 117"/>
            <p:cNvSpPr>
              <a:spLocks noChangeArrowheads="1"/>
            </p:cNvSpPr>
            <p:nvPr/>
          </p:nvSpPr>
          <p:spPr bwMode="auto">
            <a:xfrm>
              <a:off x="4583" y="1186"/>
              <a:ext cx="200"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7" name="Rectangle 118"/>
            <p:cNvSpPr>
              <a:spLocks noChangeArrowheads="1"/>
            </p:cNvSpPr>
            <p:nvPr/>
          </p:nvSpPr>
          <p:spPr bwMode="auto">
            <a:xfrm>
              <a:off x="2574" y="1186"/>
              <a:ext cx="201" cy="136"/>
            </a:xfrm>
            <a:prstGeom prst="rect">
              <a:avLst/>
            </a:prstGeom>
            <a:noFill/>
            <a:ln w="9525">
              <a:noFill/>
              <a:miter lim="800000"/>
              <a:headEnd/>
              <a:tailEnd/>
            </a:ln>
          </p:spPr>
          <p:txBody>
            <a:bodyPr lIns="45714" tIns="0" rIns="0" bIns="0" anchor="ctr">
              <a:prstTxWarp prst="textNoShape">
                <a:avLst/>
              </a:prstTxWarp>
            </a:bodyPr>
            <a:lstStyle/>
            <a:p>
              <a:pPr defTabSz="912813" eaLnBrk="1" hangingPunct="1">
                <a:spcBef>
                  <a:spcPct val="20000"/>
                </a:spcBef>
                <a:buClr>
                  <a:srgbClr val="000099"/>
                </a:buClr>
                <a:buSzPct val="70000"/>
                <a:buFont typeface="Wingdings" pitchFamily="-65" charset="2"/>
                <a:buNone/>
              </a:pPr>
              <a:endParaRPr lang="en-US" sz="1200">
                <a:latin typeface="Arial" pitchFamily="-65" charset="0"/>
              </a:endParaRPr>
            </a:p>
          </p:txBody>
        </p:sp>
        <p:sp>
          <p:nvSpPr>
            <p:cNvPr id="444558" name="Line 138"/>
            <p:cNvSpPr>
              <a:spLocks noChangeShapeType="1"/>
            </p:cNvSpPr>
            <p:nvPr/>
          </p:nvSpPr>
          <p:spPr bwMode="auto">
            <a:xfrm>
              <a:off x="2574" y="1186"/>
              <a:ext cx="0" cy="956"/>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559" name="Line 139"/>
            <p:cNvSpPr>
              <a:spLocks noChangeShapeType="1"/>
            </p:cNvSpPr>
            <p:nvPr/>
          </p:nvSpPr>
          <p:spPr bwMode="auto">
            <a:xfrm>
              <a:off x="2775"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0" name="Line 140"/>
            <p:cNvSpPr>
              <a:spLocks noChangeShapeType="1"/>
            </p:cNvSpPr>
            <p:nvPr/>
          </p:nvSpPr>
          <p:spPr bwMode="auto">
            <a:xfrm>
              <a:off x="2975"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1" name="Line 141"/>
            <p:cNvSpPr>
              <a:spLocks noChangeShapeType="1"/>
            </p:cNvSpPr>
            <p:nvPr/>
          </p:nvSpPr>
          <p:spPr bwMode="auto">
            <a:xfrm>
              <a:off x="3176"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2" name="Line 142"/>
            <p:cNvSpPr>
              <a:spLocks noChangeShapeType="1"/>
            </p:cNvSpPr>
            <p:nvPr/>
          </p:nvSpPr>
          <p:spPr bwMode="auto">
            <a:xfrm>
              <a:off x="3377"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3" name="Line 143"/>
            <p:cNvSpPr>
              <a:spLocks noChangeShapeType="1"/>
            </p:cNvSpPr>
            <p:nvPr/>
          </p:nvSpPr>
          <p:spPr bwMode="auto">
            <a:xfrm>
              <a:off x="3578"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4" name="Line 144"/>
            <p:cNvSpPr>
              <a:spLocks noChangeShapeType="1"/>
            </p:cNvSpPr>
            <p:nvPr/>
          </p:nvSpPr>
          <p:spPr bwMode="auto">
            <a:xfrm>
              <a:off x="3779"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5" name="Line 145"/>
            <p:cNvSpPr>
              <a:spLocks noChangeShapeType="1"/>
            </p:cNvSpPr>
            <p:nvPr/>
          </p:nvSpPr>
          <p:spPr bwMode="auto">
            <a:xfrm>
              <a:off x="3980"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6" name="Line 146"/>
            <p:cNvSpPr>
              <a:spLocks noChangeShapeType="1"/>
            </p:cNvSpPr>
            <p:nvPr/>
          </p:nvSpPr>
          <p:spPr bwMode="auto">
            <a:xfrm>
              <a:off x="4181"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7" name="Line 147"/>
            <p:cNvSpPr>
              <a:spLocks noChangeShapeType="1"/>
            </p:cNvSpPr>
            <p:nvPr/>
          </p:nvSpPr>
          <p:spPr bwMode="auto">
            <a:xfrm>
              <a:off x="4382" y="1186"/>
              <a:ext cx="0" cy="956"/>
            </a:xfrm>
            <a:prstGeom prst="line">
              <a:avLst/>
            </a:prstGeom>
            <a:noFill/>
            <a:ln w="12700">
              <a:solidFill>
                <a:schemeClr val="tx1"/>
              </a:solidFill>
              <a:round/>
              <a:headEnd/>
              <a:tailEnd/>
            </a:ln>
          </p:spPr>
          <p:txBody>
            <a:bodyPr anchor="ctr">
              <a:prstTxWarp prst="textNoShape">
                <a:avLst/>
              </a:prstTxWarp>
            </a:bodyPr>
            <a:lstStyle/>
            <a:p>
              <a:endParaRPr lang="en-US"/>
            </a:p>
          </p:txBody>
        </p:sp>
        <p:sp>
          <p:nvSpPr>
            <p:cNvPr id="444568" name="Line 148"/>
            <p:cNvSpPr>
              <a:spLocks noChangeShapeType="1"/>
            </p:cNvSpPr>
            <p:nvPr/>
          </p:nvSpPr>
          <p:spPr bwMode="auto">
            <a:xfrm>
              <a:off x="4583" y="1186"/>
              <a:ext cx="0" cy="956"/>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569" name="Line 149"/>
            <p:cNvSpPr>
              <a:spLocks noChangeShapeType="1"/>
            </p:cNvSpPr>
            <p:nvPr/>
          </p:nvSpPr>
          <p:spPr bwMode="auto">
            <a:xfrm>
              <a:off x="4783" y="1186"/>
              <a:ext cx="0" cy="956"/>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sp>
          <p:nvSpPr>
            <p:cNvPr id="444570" name="Line 150"/>
            <p:cNvSpPr>
              <a:spLocks noChangeShapeType="1"/>
            </p:cNvSpPr>
            <p:nvPr/>
          </p:nvSpPr>
          <p:spPr bwMode="auto">
            <a:xfrm>
              <a:off x="4984" y="1186"/>
              <a:ext cx="0" cy="956"/>
            </a:xfrm>
            <a:prstGeom prst="line">
              <a:avLst/>
            </a:prstGeom>
            <a:noFill/>
            <a:ln w="12700">
              <a:solidFill>
                <a:schemeClr val="tx1"/>
              </a:solidFill>
              <a:round/>
              <a:headEnd/>
              <a:tailEnd/>
            </a:ln>
          </p:spPr>
          <p:txBody>
            <a:bodyPr lIns="45720" tIns="0" rIns="0" bIns="0" anchor="ctr">
              <a:prstTxWarp prst="textNoShape">
                <a:avLst/>
              </a:prstTxWarp>
            </a:bodyPr>
            <a:lstStyle/>
            <a:p>
              <a:endParaRPr lang="en-US"/>
            </a:p>
          </p:txBody>
        </p:sp>
      </p:grpSp>
      <p:sp>
        <p:nvSpPr>
          <p:cNvPr id="444469" name="Line 151"/>
          <p:cNvSpPr>
            <a:spLocks noChangeShapeType="1"/>
          </p:cNvSpPr>
          <p:nvPr/>
        </p:nvSpPr>
        <p:spPr bwMode="auto">
          <a:xfrm>
            <a:off x="215900" y="2568575"/>
            <a:ext cx="8610600" cy="0"/>
          </a:xfrm>
          <a:prstGeom prst="line">
            <a:avLst/>
          </a:prstGeom>
          <a:noFill/>
          <a:ln w="12700" cap="sq">
            <a:solidFill>
              <a:schemeClr val="tx1"/>
            </a:solidFill>
            <a:round/>
            <a:headEnd/>
            <a:tailEnd/>
          </a:ln>
        </p:spPr>
        <p:txBody>
          <a:bodyPr lIns="45720" tIns="0" rIns="0" bIns="0" anchor="ctr">
            <a:prstTxWarp prst="textNoShape">
              <a:avLst/>
            </a:prstTxWarp>
          </a:bodyPr>
          <a:lstStyle/>
          <a:p>
            <a:endParaRPr lang="en-US"/>
          </a:p>
        </p:txBody>
      </p:sp>
      <p:sp>
        <p:nvSpPr>
          <p:cNvPr id="444470" name="Text Box 152"/>
          <p:cNvSpPr txBox="1">
            <a:spLocks noChangeArrowheads="1"/>
          </p:cNvSpPr>
          <p:nvPr/>
        </p:nvSpPr>
        <p:spPr bwMode="auto">
          <a:xfrm>
            <a:off x="215900" y="1981200"/>
            <a:ext cx="4556125" cy="338138"/>
          </a:xfrm>
          <a:prstGeom prst="rect">
            <a:avLst/>
          </a:prstGeom>
          <a:solidFill>
            <a:srgbClr val="66CCFF"/>
          </a:solidFill>
          <a:ln w="9525">
            <a:solidFill>
              <a:schemeClr val="tx1"/>
            </a:solidFill>
            <a:miter lim="800000"/>
            <a:headEnd/>
            <a:tailEnd/>
          </a:ln>
        </p:spPr>
        <p:txBody>
          <a:bodyPr wrap="none" lIns="91429" tIns="45714" rIns="91429" bIns="45714" anchor="ctr">
            <a:prstTxWarp prst="textNoShape">
              <a:avLst/>
            </a:prstTxWarp>
          </a:bodyPr>
          <a:lstStyle/>
          <a:p>
            <a:pPr defTabSz="912813" eaLnBrk="1" hangingPunct="1"/>
            <a:r>
              <a:rPr lang="en-US" sz="1600" b="1">
                <a:latin typeface="Arial" pitchFamily="-65" charset="0"/>
              </a:rPr>
              <a:t>Countermeasure:  Implementation Plan</a:t>
            </a:r>
          </a:p>
        </p:txBody>
      </p:sp>
      <p:sp>
        <p:nvSpPr>
          <p:cNvPr id="444471" name="Text Box 153"/>
          <p:cNvSpPr txBox="1">
            <a:spLocks noChangeArrowheads="1"/>
          </p:cNvSpPr>
          <p:nvPr/>
        </p:nvSpPr>
        <p:spPr bwMode="auto">
          <a:xfrm>
            <a:off x="4772025" y="1981200"/>
            <a:ext cx="4054475" cy="396875"/>
          </a:xfrm>
          <a:prstGeom prst="rect">
            <a:avLst/>
          </a:prstGeom>
          <a:noFill/>
          <a:ln w="9525">
            <a:noFill/>
            <a:miter lim="800000"/>
            <a:headEnd/>
            <a:tailEnd/>
          </a:ln>
        </p:spPr>
        <p:txBody>
          <a:bodyPr lIns="91429" tIns="45714" rIns="91429" bIns="45714">
            <a:prstTxWarp prst="textNoShape">
              <a:avLst/>
            </a:prstTxWarp>
            <a:spAutoFit/>
          </a:bodyPr>
          <a:lstStyle/>
          <a:p>
            <a:pPr defTabSz="912813" eaLnBrk="1" hangingPunct="1">
              <a:spcBef>
                <a:spcPct val="50000"/>
              </a:spcBef>
            </a:pPr>
            <a:r>
              <a:rPr lang="en-US" sz="1000">
                <a:latin typeface="Arial" pitchFamily="-65" charset="0"/>
              </a:rPr>
              <a:t>Develop an implementation schedule recording status and results as: O</a:t>
            </a:r>
            <a:r>
              <a:rPr lang="en-US" sz="1000">
                <a:latin typeface="Arial" pitchFamily="-65" charset="0"/>
                <a:ea typeface="Arial" pitchFamily="-65" charset="0"/>
                <a:cs typeface="Arial" pitchFamily="-65" charset="0"/>
              </a:rPr>
              <a:t> = Acceptable; </a:t>
            </a:r>
            <a:r>
              <a:rPr lang="el-GR" sz="1000">
                <a:latin typeface="Arial" pitchFamily="-65" charset="0"/>
                <a:ea typeface="Arial" pitchFamily="-65" charset="0"/>
                <a:cs typeface="Arial" pitchFamily="-65" charset="0"/>
              </a:rPr>
              <a:t>Δ</a:t>
            </a:r>
            <a:r>
              <a:rPr lang="en-US" sz="1000">
                <a:latin typeface="Arial" pitchFamily="-65" charset="0"/>
                <a:ea typeface="Arial" pitchFamily="-65" charset="0"/>
                <a:cs typeface="Arial" pitchFamily="-65" charset="0"/>
              </a:rPr>
              <a:t> = Needs improvement; x = Poor</a:t>
            </a:r>
            <a:endParaRPr lang="el-GR" sz="1000">
              <a:latin typeface="Arial" pitchFamily="-65" charset="0"/>
              <a:ea typeface="Arial" pitchFamily="-65" charset="0"/>
              <a:cs typeface="Arial" pitchFamily="-65" charset="0"/>
            </a:endParaRPr>
          </a:p>
        </p:txBody>
      </p:sp>
      <p:sp>
        <p:nvSpPr>
          <p:cNvPr id="444472" name="Rectangle 155"/>
          <p:cNvSpPr>
            <a:spLocks noChangeArrowheads="1"/>
          </p:cNvSpPr>
          <p:nvPr/>
        </p:nvSpPr>
        <p:spPr bwMode="auto">
          <a:xfrm>
            <a:off x="7912100" y="2590800"/>
            <a:ext cx="1003300" cy="244475"/>
          </a:xfrm>
          <a:prstGeom prst="rect">
            <a:avLst/>
          </a:prstGeom>
          <a:noFill/>
          <a:ln w="12700">
            <a:noFill/>
            <a:miter lim="800000"/>
            <a:headEnd/>
            <a:tailEnd/>
          </a:ln>
        </p:spPr>
        <p:txBody>
          <a:bodyPr wrap="none">
            <a:prstTxWarp prst="textNoShape">
              <a:avLst/>
            </a:prstTxWarp>
            <a:spAutoFit/>
          </a:bodyPr>
          <a:lstStyle/>
          <a:p>
            <a:r>
              <a:rPr lang="en-US" sz="1000">
                <a:latin typeface="Arial" pitchFamily="-65" charset="0"/>
              </a:rPr>
              <a:t>Date complete</a:t>
            </a:r>
          </a:p>
        </p:txBody>
      </p:sp>
      <p:sp>
        <p:nvSpPr>
          <p:cNvPr id="444473" name="Rectangle 157"/>
          <p:cNvSpPr>
            <a:spLocks noChangeArrowheads="1"/>
          </p:cNvSpPr>
          <p:nvPr/>
        </p:nvSpPr>
        <p:spPr bwMode="auto">
          <a:xfrm>
            <a:off x="622610" y="4410074"/>
            <a:ext cx="7934325" cy="1569660"/>
          </a:xfrm>
          <a:prstGeom prst="rect">
            <a:avLst/>
          </a:prstGeom>
          <a:noFill/>
          <a:ln w="12700">
            <a:noFill/>
            <a:miter lim="800000"/>
            <a:headEnd/>
            <a:tailEnd/>
          </a:ln>
        </p:spPr>
        <p:txBody>
          <a:bodyPr wrap="square">
            <a:prstTxWarp prst="textNoShape">
              <a:avLst/>
            </a:prstTxWarp>
            <a:spAutoFit/>
          </a:bodyPr>
          <a:lstStyle/>
          <a:p>
            <a:pPr algn="ctr"/>
            <a:r>
              <a:rPr lang="en-US" dirty="0">
                <a:latin typeface="+mj-lt"/>
              </a:rPr>
              <a:t>Use the grid pattern on the C4 Team Worksheet to develop a layout and do “what-if” analysis.  Isolate and specify the steps needed to implement the solution you’ve discovered.</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200" dirty="0"/>
              <a:t>Confirm – Data set Results</a:t>
            </a:r>
          </a:p>
        </p:txBody>
      </p:sp>
      <p:sp>
        <p:nvSpPr>
          <p:cNvPr id="10246" name="Slide Number Placeholder 11"/>
          <p:cNvSpPr>
            <a:spLocks noGrp="1"/>
          </p:cNvSpPr>
          <p:nvPr>
            <p:ph type="sldNum" sz="quarter" idx="12"/>
          </p:nvPr>
        </p:nvSpPr>
        <p:spPr>
          <a:noFill/>
        </p:spPr>
        <p:txBody>
          <a:bodyPr/>
          <a:lstStyle/>
          <a:p>
            <a:fld id="{246F719D-C529-CA46-B53C-9087F4CC22A6}" type="slidenum">
              <a:rPr lang="en-US" sz="1000"/>
              <a:pPr/>
              <a:t>24</a:t>
            </a:fld>
            <a:endParaRPr lang="en-US" sz="1000"/>
          </a:p>
        </p:txBody>
      </p:sp>
      <p:graphicFrame>
        <p:nvGraphicFramePr>
          <p:cNvPr id="10" name="Table 9"/>
          <p:cNvGraphicFramePr>
            <a:graphicFrameLocks noGrp="1"/>
          </p:cNvGraphicFramePr>
          <p:nvPr>
            <p:extLst>
              <p:ext uri="{D42A27DB-BD31-4B8C-83A1-F6EECF244321}">
                <p14:modId xmlns:p14="http://schemas.microsoft.com/office/powerpoint/2010/main" val="3828143932"/>
              </p:ext>
            </p:extLst>
          </p:nvPr>
        </p:nvGraphicFramePr>
        <p:xfrm>
          <a:off x="152400" y="1295400"/>
          <a:ext cx="8839199" cy="5094600"/>
        </p:xfrm>
        <a:graphic>
          <a:graphicData uri="http://schemas.openxmlformats.org/drawingml/2006/table">
            <a:tbl>
              <a:tblPr/>
              <a:tblGrid>
                <a:gridCol w="1157150"/>
                <a:gridCol w="1053500"/>
                <a:gridCol w="1104475"/>
                <a:gridCol w="1072190"/>
                <a:gridCol w="1255703"/>
                <a:gridCol w="987231"/>
                <a:gridCol w="1104475"/>
                <a:gridCol w="1104475"/>
              </a:tblGrid>
              <a:tr h="522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2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2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Safety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Quality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723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Quality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Delivery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Cost</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49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Delivery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44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52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Productivity</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2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Helvetica"/>
                          <a:ea typeface="ＭＳ Ｐゴシック" pitchFamily="-108" charset="-128"/>
                          <a:cs typeface="Helvetica"/>
                        </a:rPr>
                        <a:t>People</a:t>
                      </a: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extLst>
      <p:ext uri="{BB962C8B-B14F-4D97-AF65-F5344CB8AC3E}">
        <p14:creationId xmlns:p14="http://schemas.microsoft.com/office/powerpoint/2010/main" val="181910401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200" dirty="0" smtClean="0"/>
              <a:t>Confirm – Data set Results</a:t>
            </a:r>
            <a:endParaRPr lang="en-US" sz="3200" dirty="0"/>
          </a:p>
        </p:txBody>
      </p:sp>
      <p:graphicFrame>
        <p:nvGraphicFramePr>
          <p:cNvPr id="10" name="Table 9"/>
          <p:cNvGraphicFramePr>
            <a:graphicFrameLocks noGrp="1"/>
          </p:cNvGraphicFramePr>
          <p:nvPr>
            <p:extLst>
              <p:ext uri="{D42A27DB-BD31-4B8C-83A1-F6EECF244321}">
                <p14:modId xmlns:p14="http://schemas.microsoft.com/office/powerpoint/2010/main" val="1517879984"/>
              </p:ext>
            </p:extLst>
          </p:nvPr>
        </p:nvGraphicFramePr>
        <p:xfrm>
          <a:off x="1136808" y="1418888"/>
          <a:ext cx="7009334" cy="4579104"/>
        </p:xfrm>
        <a:graphic>
          <a:graphicData uri="http://schemas.openxmlformats.org/drawingml/2006/table">
            <a:tbl>
              <a:tblPr/>
              <a:tblGrid>
                <a:gridCol w="1848705"/>
                <a:gridCol w="1683110"/>
                <a:gridCol w="1764549"/>
                <a:gridCol w="1712970"/>
              </a:tblGrid>
              <a:tr h="6827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METRICS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Current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a:ln>
                            <a:noFill/>
                          </a:ln>
                          <a:solidFill>
                            <a:schemeClr val="tx1"/>
                          </a:solidFill>
                          <a:effectLst/>
                          <a:latin typeface="Helvetica"/>
                          <a:ea typeface="ＭＳ Ｐゴシック" pitchFamily="-108" charset="-128"/>
                          <a:cs typeface="Helvetica"/>
                        </a:rPr>
                        <a:t>Future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1" i="0" u="none" strike="noStrike" cap="none" normalizeH="0" baseline="0" dirty="0" smtClean="0">
                          <a:ln>
                            <a:noFill/>
                          </a:ln>
                          <a:solidFill>
                            <a:schemeClr val="tx1"/>
                          </a:solidFill>
                          <a:effectLst/>
                          <a:latin typeface="Helvetica"/>
                          <a:ea typeface="ＭＳ Ｐゴシック" pitchFamily="-108" charset="-128"/>
                          <a:cs typeface="Helvetica"/>
                        </a:rPr>
                        <a:t>Impact</a:t>
                      </a:r>
                      <a:endParaRPr kumimoji="0" lang="en-AU" sz="1800" b="1"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52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Walking distance in work area</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430 feet per hour</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682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Work In Process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30</a:t>
                      </a:r>
                      <a:r>
                        <a:rPr lang="en-US" sz="1800" baseline="0" dirty="0" smtClean="0">
                          <a:latin typeface="Helvetica"/>
                          <a:cs typeface="Helvetica"/>
                        </a:rPr>
                        <a:t> units</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9452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Cycle time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9:35</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6827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 defects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21 per shift</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r h="6403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latin typeface="Helvetica"/>
                          <a:ea typeface="ＭＳ Ｐゴシック" pitchFamily="-108" charset="-128"/>
                          <a:cs typeface="Helvetica"/>
                        </a:rPr>
                        <a:t>Number of operators</a:t>
                      </a: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dirty="0" smtClean="0">
                          <a:latin typeface="Helvetica"/>
                          <a:cs typeface="Helvetica"/>
                        </a:rPr>
                        <a:t>6</a:t>
                      </a:r>
                      <a:endParaRPr lang="en-US" sz="1800" dirty="0">
                        <a:latin typeface="Helvetica"/>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800" b="0" i="0" u="none" strike="noStrike" cap="none" normalizeH="0" baseline="0" dirty="0">
                        <a:ln>
                          <a:noFill/>
                        </a:ln>
                        <a:solidFill>
                          <a:schemeClr val="tx1"/>
                        </a:solidFill>
                        <a:effectLst/>
                        <a:latin typeface="Helvetica"/>
                        <a:ea typeface="ＭＳ Ｐゴシック" pitchFamily="-108" charset="-128"/>
                        <a:cs typeface="Helvetica"/>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extLst>
      <p:ext uri="{BB962C8B-B14F-4D97-AF65-F5344CB8AC3E}">
        <p14:creationId xmlns:p14="http://schemas.microsoft.com/office/powerpoint/2010/main" val="84148861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6" name="Rectangle 2"/>
          <p:cNvSpPr>
            <a:spLocks noGrp="1" noChangeArrowheads="1"/>
          </p:cNvSpPr>
          <p:nvPr>
            <p:ph type="title"/>
          </p:nvPr>
        </p:nvSpPr>
        <p:spPr/>
        <p:txBody>
          <a:bodyPr/>
          <a:lstStyle/>
          <a:p>
            <a:pPr eaLnBrk="1" hangingPunct="1"/>
            <a:r>
              <a:rPr lang="en-US" sz="3600" dirty="0" smtClean="0"/>
              <a:t>Confirm</a:t>
            </a:r>
            <a:endParaRPr lang="en-US" sz="3600" dirty="0"/>
          </a:p>
        </p:txBody>
      </p:sp>
      <p:sp>
        <p:nvSpPr>
          <p:cNvPr id="38" name="Slide Number Placeholder 37"/>
          <p:cNvSpPr>
            <a:spLocks noGrp="1"/>
          </p:cNvSpPr>
          <p:nvPr>
            <p:ph type="sldNum" sz="quarter" idx="12"/>
          </p:nvPr>
        </p:nvSpPr>
        <p:spPr/>
        <p:txBody>
          <a:bodyPr/>
          <a:lstStyle/>
          <a:p>
            <a:fld id="{9E82F4EE-63E9-40FF-AE71-7515310BCA7F}" type="slidenum">
              <a:rPr lang="en-US" smtClean="0"/>
              <a:pPr/>
              <a:t>26</a:t>
            </a:fld>
            <a:endParaRPr lang="en-US"/>
          </a:p>
        </p:txBody>
      </p:sp>
      <p:grpSp>
        <p:nvGrpSpPr>
          <p:cNvPr id="2" name="Group 31"/>
          <p:cNvGrpSpPr/>
          <p:nvPr/>
        </p:nvGrpSpPr>
        <p:grpSpPr>
          <a:xfrm>
            <a:off x="376917" y="1981201"/>
            <a:ext cx="8462283" cy="1905005"/>
            <a:chOff x="809625" y="4332287"/>
            <a:chExt cx="7496175" cy="1687516"/>
          </a:xfrm>
        </p:grpSpPr>
        <p:grpSp>
          <p:nvGrpSpPr>
            <p:cNvPr id="3" name="Group 453"/>
            <p:cNvGrpSpPr>
              <a:grpSpLocks/>
            </p:cNvGrpSpPr>
            <p:nvPr/>
          </p:nvGrpSpPr>
          <p:grpSpPr bwMode="auto">
            <a:xfrm>
              <a:off x="809625" y="4332287"/>
              <a:ext cx="7475536" cy="1685925"/>
              <a:chOff x="4995" y="5040"/>
              <a:chExt cx="4709" cy="1062"/>
            </a:xfrm>
          </p:grpSpPr>
          <p:sp>
            <p:nvSpPr>
              <p:cNvPr id="58" name="Rectangle 330"/>
              <p:cNvSpPr>
                <a:spLocks noChangeArrowheads="1"/>
              </p:cNvSpPr>
              <p:nvPr/>
            </p:nvSpPr>
            <p:spPr bwMode="auto">
              <a:xfrm>
                <a:off x="4995" y="5040"/>
                <a:ext cx="4709" cy="1062"/>
              </a:xfrm>
              <a:prstGeom prst="rect">
                <a:avLst/>
              </a:prstGeom>
              <a:solidFill>
                <a:schemeClr val="bg1"/>
              </a:solidFill>
              <a:ln w="12700">
                <a:solidFill>
                  <a:schemeClr val="tx1"/>
                </a:solidFill>
                <a:miter lim="800000"/>
                <a:headEnd/>
                <a:tailEnd/>
              </a:ln>
            </p:spPr>
            <p:txBody>
              <a:bodyPr wrap="none" anchor="ctr">
                <a:prstTxWarp prst="textNoShape">
                  <a:avLst/>
                </a:prstTxWarp>
              </a:bodyPr>
              <a:lstStyle/>
              <a:p>
                <a:pPr>
                  <a:defRPr/>
                </a:pPr>
                <a:endParaRPr lang="en-US">
                  <a:latin typeface="Arial" pitchFamily="-65" charset="0"/>
                </a:endParaRPr>
              </a:p>
            </p:txBody>
          </p:sp>
          <p:sp>
            <p:nvSpPr>
              <p:cNvPr id="59" name="Text Box 331"/>
              <p:cNvSpPr txBox="1">
                <a:spLocks noChangeArrowheads="1"/>
              </p:cNvSpPr>
              <p:nvPr/>
            </p:nvSpPr>
            <p:spPr bwMode="auto">
              <a:xfrm>
                <a:off x="4995" y="5040"/>
                <a:ext cx="1391" cy="186"/>
              </a:xfrm>
              <a:prstGeom prst="rect">
                <a:avLst/>
              </a:prstGeom>
              <a:solidFill>
                <a:srgbClr val="66CCFF"/>
              </a:solidFill>
              <a:ln w="9525">
                <a:solidFill>
                  <a:schemeClr val="tx1"/>
                </a:solidFill>
                <a:miter lim="800000"/>
                <a:headEnd/>
                <a:tailEnd/>
              </a:ln>
            </p:spPr>
            <p:txBody>
              <a:bodyPr wrap="none" lIns="91429" tIns="45714" rIns="91429" bIns="45714" anchor="ctr">
                <a:prstTxWarp prst="textNoShape">
                  <a:avLst/>
                </a:prstTxWarp>
              </a:bodyPr>
              <a:lstStyle/>
              <a:p>
                <a:pPr defTabSz="912813">
                  <a:defRPr/>
                </a:pPr>
                <a:r>
                  <a:rPr lang="en-US" sz="1200" b="1">
                    <a:latin typeface="Arial" pitchFamily="-65" charset="0"/>
                  </a:rPr>
                  <a:t>Confirm</a:t>
                </a:r>
              </a:p>
            </p:txBody>
          </p:sp>
        </p:grpSp>
        <p:sp>
          <p:nvSpPr>
            <p:cNvPr id="34" name="Rectangle 451"/>
            <p:cNvSpPr>
              <a:spLocks noChangeArrowheads="1"/>
            </p:cNvSpPr>
            <p:nvPr/>
          </p:nvSpPr>
          <p:spPr bwMode="auto">
            <a:xfrm>
              <a:off x="1200150" y="4686300"/>
              <a:ext cx="1790700" cy="223837"/>
            </a:xfrm>
            <a:prstGeom prst="rect">
              <a:avLst/>
            </a:prstGeom>
            <a:solidFill>
              <a:srgbClr val="66CCFF"/>
            </a:solidFill>
            <a:ln w="9525">
              <a:solidFill>
                <a:schemeClr val="tx1"/>
              </a:solidFill>
              <a:miter lim="800000"/>
              <a:headEnd/>
              <a:tailEnd/>
            </a:ln>
          </p:spPr>
          <p:txBody>
            <a:bodyPr wrap="none" anchor="ctr">
              <a:prstTxWarp prst="textNoShape">
                <a:avLst/>
              </a:prstTxWarp>
            </a:bodyPr>
            <a:lstStyle/>
            <a:p>
              <a:pPr algn="ctr">
                <a:defRPr/>
              </a:pPr>
              <a:r>
                <a:rPr lang="en-US" sz="1000">
                  <a:latin typeface="Arial" pitchFamily="-65" charset="0"/>
                </a:rPr>
                <a:t>Standardize</a:t>
              </a:r>
              <a:endParaRPr lang="en-US">
                <a:latin typeface="Arial" pitchFamily="-65" charset="0"/>
              </a:endParaRPr>
            </a:p>
          </p:txBody>
        </p:sp>
        <p:sp>
          <p:nvSpPr>
            <p:cNvPr id="35" name="Rectangle 452"/>
            <p:cNvSpPr>
              <a:spLocks noChangeArrowheads="1"/>
            </p:cNvSpPr>
            <p:nvPr/>
          </p:nvSpPr>
          <p:spPr bwMode="auto">
            <a:xfrm>
              <a:off x="6319836" y="4365625"/>
              <a:ext cx="1790700" cy="223837"/>
            </a:xfrm>
            <a:prstGeom prst="rect">
              <a:avLst/>
            </a:prstGeom>
            <a:solidFill>
              <a:srgbClr val="66CCFF"/>
            </a:solidFill>
            <a:ln w="9525">
              <a:solidFill>
                <a:schemeClr val="tx1"/>
              </a:solidFill>
              <a:miter lim="800000"/>
              <a:headEnd/>
              <a:tailEnd/>
            </a:ln>
          </p:spPr>
          <p:txBody>
            <a:bodyPr wrap="none" anchor="ctr">
              <a:prstTxWarp prst="textNoShape">
                <a:avLst/>
              </a:prstTxWarp>
            </a:bodyPr>
            <a:lstStyle/>
            <a:p>
              <a:pPr algn="ctr">
                <a:defRPr/>
              </a:pPr>
              <a:r>
                <a:rPr lang="en-US" sz="1000">
                  <a:latin typeface="Arial" pitchFamily="-65" charset="0"/>
                </a:rPr>
                <a:t>Reflect</a:t>
              </a:r>
              <a:endParaRPr lang="en-US">
                <a:latin typeface="Arial" pitchFamily="-65" charset="0"/>
              </a:endParaRPr>
            </a:p>
          </p:txBody>
        </p:sp>
        <p:sp>
          <p:nvSpPr>
            <p:cNvPr id="36" name="Rectangle 450"/>
            <p:cNvSpPr>
              <a:spLocks noChangeArrowheads="1"/>
            </p:cNvSpPr>
            <p:nvPr/>
          </p:nvSpPr>
          <p:spPr bwMode="auto">
            <a:xfrm>
              <a:off x="3819524" y="4365625"/>
              <a:ext cx="1790700" cy="223837"/>
            </a:xfrm>
            <a:prstGeom prst="rect">
              <a:avLst/>
            </a:prstGeom>
            <a:solidFill>
              <a:srgbClr val="66CCFF"/>
            </a:solidFill>
            <a:ln w="9525">
              <a:solidFill>
                <a:schemeClr val="tx1"/>
              </a:solidFill>
              <a:miter lim="800000"/>
              <a:headEnd/>
              <a:tailEnd/>
            </a:ln>
          </p:spPr>
          <p:txBody>
            <a:bodyPr wrap="none" anchor="ctr">
              <a:prstTxWarp prst="textNoShape">
                <a:avLst/>
              </a:prstTxWarp>
            </a:bodyPr>
            <a:lstStyle/>
            <a:p>
              <a:pPr algn="ctr">
                <a:defRPr/>
              </a:pPr>
              <a:r>
                <a:rPr lang="en-US" sz="1000">
                  <a:latin typeface="Arial" pitchFamily="-65" charset="0"/>
                </a:rPr>
                <a:t>Track Results</a:t>
              </a:r>
              <a:endParaRPr lang="en-US">
                <a:latin typeface="Arial" pitchFamily="-65" charset="0"/>
              </a:endParaRPr>
            </a:p>
          </p:txBody>
        </p:sp>
        <p:sp>
          <p:nvSpPr>
            <p:cNvPr id="37" name="Text Box 454"/>
            <p:cNvSpPr txBox="1">
              <a:spLocks noChangeArrowheads="1"/>
            </p:cNvSpPr>
            <p:nvPr/>
          </p:nvSpPr>
          <p:spPr bwMode="auto">
            <a:xfrm>
              <a:off x="3692525" y="4729162"/>
              <a:ext cx="2470149" cy="1077913"/>
            </a:xfrm>
            <a:prstGeom prst="rect">
              <a:avLst/>
            </a:prstGeom>
            <a:noFill/>
            <a:ln w="9525">
              <a:noFill/>
              <a:miter lim="800000"/>
              <a:headEnd/>
              <a:tailEnd/>
            </a:ln>
          </p:spPr>
          <p:txBody>
            <a:bodyPr lIns="91429" tIns="45714" rIns="91429" bIns="45714">
              <a:prstTxWarp prst="textNoShape">
                <a:avLst/>
              </a:prstTxWarp>
              <a:spAutoFit/>
            </a:bodyPr>
            <a:lstStyle/>
            <a:p>
              <a:pPr defTabSz="912813">
                <a:spcBef>
                  <a:spcPct val="50000"/>
                </a:spcBef>
                <a:defRPr/>
              </a:pPr>
              <a:r>
                <a:rPr lang="en-US" sz="800" dirty="0">
                  <a:latin typeface="Arial" pitchFamily="-65" charset="0"/>
                </a:rPr>
                <a:t>How long do we need to track results?:</a:t>
              </a:r>
            </a:p>
            <a:p>
              <a:pPr defTabSz="912813">
                <a:spcBef>
                  <a:spcPct val="50000"/>
                </a:spcBef>
                <a:defRPr/>
              </a:pPr>
              <a:endParaRPr lang="en-US" sz="800" dirty="0">
                <a:latin typeface="Arial" pitchFamily="-65" charset="0"/>
              </a:endParaRPr>
            </a:p>
            <a:p>
              <a:pPr defTabSz="912813">
                <a:spcBef>
                  <a:spcPct val="50000"/>
                </a:spcBef>
                <a:defRPr/>
              </a:pPr>
              <a:r>
                <a:rPr lang="en-US" sz="800" dirty="0">
                  <a:latin typeface="Arial" pitchFamily="-65" charset="0"/>
                </a:rPr>
                <a:t>Number of </a:t>
              </a:r>
              <a:r>
                <a:rPr lang="en-US" sz="800" dirty="0" err="1">
                  <a:latin typeface="Arial" pitchFamily="-65" charset="0"/>
                </a:rPr>
                <a:t>req’d</a:t>
              </a:r>
              <a:r>
                <a:rPr lang="en-US" sz="800" dirty="0">
                  <a:latin typeface="Arial" pitchFamily="-65" charset="0"/>
                </a:rPr>
                <a:t> samples:</a:t>
              </a:r>
            </a:p>
            <a:p>
              <a:pPr defTabSz="912813">
                <a:spcBef>
                  <a:spcPct val="50000"/>
                </a:spcBef>
                <a:defRPr/>
              </a:pPr>
              <a:endParaRPr lang="en-US" sz="800" dirty="0">
                <a:latin typeface="Arial" pitchFamily="-65" charset="0"/>
              </a:endParaRPr>
            </a:p>
            <a:p>
              <a:pPr defTabSz="912813">
                <a:spcBef>
                  <a:spcPct val="50000"/>
                </a:spcBef>
                <a:defRPr/>
              </a:pPr>
              <a:r>
                <a:rPr lang="en-US" sz="800" dirty="0">
                  <a:latin typeface="Arial" pitchFamily="-65" charset="0"/>
                </a:rPr>
                <a:t>Method for tracking (visual) and location of information:</a:t>
              </a:r>
              <a:endParaRPr lang="el-GR" sz="800" dirty="0">
                <a:latin typeface="Arial" pitchFamily="-65" charset="0"/>
                <a:ea typeface="Arial" pitchFamily="-65" charset="0"/>
                <a:cs typeface="Arial" pitchFamily="-65" charset="0"/>
              </a:endParaRPr>
            </a:p>
          </p:txBody>
        </p:sp>
        <p:grpSp>
          <p:nvGrpSpPr>
            <p:cNvPr id="4" name="Group 470"/>
            <p:cNvGrpSpPr>
              <a:grpSpLocks/>
            </p:cNvGrpSpPr>
            <p:nvPr/>
          </p:nvGrpSpPr>
          <p:grpSpPr bwMode="auto">
            <a:xfrm>
              <a:off x="837726" y="4922840"/>
              <a:ext cx="2673998" cy="1096963"/>
              <a:chOff x="6547" y="5209"/>
              <a:chExt cx="1351" cy="691"/>
            </a:xfrm>
          </p:grpSpPr>
          <p:sp>
            <p:nvSpPr>
              <p:cNvPr id="55" name="Text Box 455"/>
              <p:cNvSpPr txBox="1">
                <a:spLocks noChangeArrowheads="1"/>
              </p:cNvSpPr>
              <p:nvPr/>
            </p:nvSpPr>
            <p:spPr bwMode="auto">
              <a:xfrm>
                <a:off x="6547" y="5209"/>
                <a:ext cx="1351" cy="395"/>
              </a:xfrm>
              <a:prstGeom prst="rect">
                <a:avLst/>
              </a:prstGeom>
              <a:noFill/>
              <a:ln w="9525">
                <a:noFill/>
                <a:miter lim="800000"/>
                <a:headEnd/>
                <a:tailEnd/>
              </a:ln>
            </p:spPr>
            <p:txBody>
              <a:bodyPr wrap="square" lIns="91429" tIns="45714" rIns="91429" bIns="45714">
                <a:prstTxWarp prst="textNoShape">
                  <a:avLst/>
                </a:prstTxWarp>
                <a:spAutoFit/>
              </a:bodyPr>
              <a:lstStyle/>
              <a:p>
                <a:pPr defTabSz="912813">
                  <a:spcBef>
                    <a:spcPct val="50000"/>
                  </a:spcBef>
                  <a:defRPr/>
                </a:pPr>
                <a:r>
                  <a:rPr lang="en-US" sz="800" dirty="0">
                    <a:latin typeface="Arial" pitchFamily="-65" charset="0"/>
                  </a:rPr>
                  <a:t>Date standardized work updated:</a:t>
                </a:r>
              </a:p>
              <a:p>
                <a:pPr defTabSz="912813">
                  <a:spcBef>
                    <a:spcPct val="50000"/>
                  </a:spcBef>
                  <a:defRPr/>
                </a:pPr>
                <a:endParaRPr lang="en-US" sz="800" dirty="0">
                  <a:latin typeface="Arial" pitchFamily="-65" charset="0"/>
                </a:endParaRPr>
              </a:p>
              <a:p>
                <a:pPr defTabSz="912813">
                  <a:spcBef>
                    <a:spcPct val="50000"/>
                  </a:spcBef>
                  <a:defRPr/>
                </a:pPr>
                <a:r>
                  <a:rPr lang="en-US" sz="800" dirty="0">
                    <a:latin typeface="Arial" pitchFamily="-65" charset="0"/>
                  </a:rPr>
                  <a:t>Document with before and after pictures for future training.  Identify the location of these files for team members.</a:t>
                </a:r>
                <a:endParaRPr lang="el-GR" sz="800" dirty="0">
                  <a:latin typeface="Arial" pitchFamily="-65" charset="0"/>
                  <a:ea typeface="Arial" pitchFamily="-65" charset="0"/>
                  <a:cs typeface="Arial" pitchFamily="-65" charset="0"/>
                </a:endParaRPr>
              </a:p>
            </p:txBody>
          </p:sp>
          <p:sp>
            <p:nvSpPr>
              <p:cNvPr id="56" name="Rectangle 456"/>
              <p:cNvSpPr>
                <a:spLocks noChangeArrowheads="1"/>
              </p:cNvSpPr>
              <p:nvPr/>
            </p:nvSpPr>
            <p:spPr bwMode="auto">
              <a:xfrm>
                <a:off x="6588" y="5310"/>
                <a:ext cx="1304" cy="114"/>
              </a:xfrm>
              <a:prstGeom prst="rect">
                <a:avLst/>
              </a:prstGeom>
              <a:solidFill>
                <a:srgbClr val="EAEAEA"/>
              </a:solidFill>
              <a:ln w="9525">
                <a:solidFill>
                  <a:schemeClr val="tx1"/>
                </a:solidFill>
                <a:miter lim="800000"/>
                <a:headEnd/>
                <a:tailEnd/>
              </a:ln>
            </p:spPr>
            <p:txBody>
              <a:bodyPr wrap="none" anchor="ctr">
                <a:prstTxWarp prst="textNoShape">
                  <a:avLst/>
                </a:prstTxWarp>
              </a:bodyPr>
              <a:lstStyle/>
              <a:p>
                <a:pPr>
                  <a:defRPr/>
                </a:pPr>
                <a:endParaRPr lang="en-US">
                  <a:latin typeface="Arial" pitchFamily="-65" charset="0"/>
                </a:endParaRPr>
              </a:p>
            </p:txBody>
          </p:sp>
          <p:sp>
            <p:nvSpPr>
              <p:cNvPr id="57" name="Rectangle 457"/>
              <p:cNvSpPr>
                <a:spLocks noChangeArrowheads="1"/>
              </p:cNvSpPr>
              <p:nvPr/>
            </p:nvSpPr>
            <p:spPr bwMode="auto">
              <a:xfrm>
                <a:off x="6588" y="5626"/>
                <a:ext cx="1304" cy="274"/>
              </a:xfrm>
              <a:prstGeom prst="rect">
                <a:avLst/>
              </a:prstGeom>
              <a:solidFill>
                <a:srgbClr val="EAEAEA"/>
              </a:solidFill>
              <a:ln w="9525">
                <a:solidFill>
                  <a:schemeClr val="tx1"/>
                </a:solidFill>
                <a:miter lim="800000"/>
                <a:headEnd/>
                <a:tailEnd/>
              </a:ln>
            </p:spPr>
            <p:txBody>
              <a:bodyPr wrap="none" anchor="ctr">
                <a:prstTxWarp prst="textNoShape">
                  <a:avLst/>
                </a:prstTxWarp>
              </a:bodyPr>
              <a:lstStyle/>
              <a:p>
                <a:pPr>
                  <a:defRPr/>
                </a:pPr>
                <a:endParaRPr lang="en-US">
                  <a:latin typeface="Arial" pitchFamily="-65" charset="0"/>
                </a:endParaRPr>
              </a:p>
            </p:txBody>
          </p:sp>
        </p:grpSp>
        <p:grpSp>
          <p:nvGrpSpPr>
            <p:cNvPr id="5" name="Group 469"/>
            <p:cNvGrpSpPr>
              <a:grpSpLocks/>
            </p:cNvGrpSpPr>
            <p:nvPr/>
          </p:nvGrpSpPr>
          <p:grpSpPr bwMode="auto">
            <a:xfrm>
              <a:off x="6072187" y="4579948"/>
              <a:ext cx="2233613" cy="1420815"/>
              <a:chOff x="8300" y="5196"/>
              <a:chExt cx="1407" cy="895"/>
            </a:xfrm>
          </p:grpSpPr>
          <p:grpSp>
            <p:nvGrpSpPr>
              <p:cNvPr id="6" name="Group 409"/>
              <p:cNvGrpSpPr>
                <a:grpSpLocks/>
              </p:cNvGrpSpPr>
              <p:nvPr/>
            </p:nvGrpSpPr>
            <p:grpSpPr bwMode="auto">
              <a:xfrm>
                <a:off x="8652" y="5305"/>
                <a:ext cx="722" cy="719"/>
                <a:chOff x="1706" y="984"/>
                <a:chExt cx="2343" cy="2333"/>
              </a:xfrm>
            </p:grpSpPr>
            <p:sp>
              <p:nvSpPr>
                <p:cNvPr id="46" name="AutoShape 410"/>
                <p:cNvSpPr>
                  <a:spLocks noChangeArrowheads="1"/>
                </p:cNvSpPr>
                <p:nvPr/>
              </p:nvSpPr>
              <p:spPr bwMode="auto">
                <a:xfrm>
                  <a:off x="1807" y="1101"/>
                  <a:ext cx="2145" cy="2038"/>
                </a:xfrm>
                <a:prstGeom prst="pentagon">
                  <a:avLst/>
                </a:prstGeom>
                <a:noFill/>
                <a:ln w="6350">
                  <a:solidFill>
                    <a:schemeClr val="tx1"/>
                  </a:solidFill>
                  <a:miter lim="800000"/>
                  <a:headEnd/>
                  <a:tailEnd/>
                </a:ln>
              </p:spPr>
              <p:txBody>
                <a:bodyPr wrap="none" anchor="ctr">
                  <a:prstTxWarp prst="textNoShape">
                    <a:avLst/>
                  </a:prstTxWarp>
                  <a:spAutoFit/>
                </a:bodyPr>
                <a:lstStyle/>
                <a:p>
                  <a:pPr>
                    <a:defRPr/>
                  </a:pPr>
                  <a:endParaRPr lang="en-US">
                    <a:latin typeface="Arial" pitchFamily="-65" charset="0"/>
                  </a:endParaRPr>
                </a:p>
              </p:txBody>
            </p:sp>
            <p:sp>
              <p:nvSpPr>
                <p:cNvPr id="47" name="AutoShape 411"/>
                <p:cNvSpPr>
                  <a:spLocks noChangeArrowheads="1"/>
                </p:cNvSpPr>
                <p:nvPr/>
              </p:nvSpPr>
              <p:spPr bwMode="auto">
                <a:xfrm>
                  <a:off x="2433" y="1698"/>
                  <a:ext cx="892" cy="847"/>
                </a:xfrm>
                <a:prstGeom prst="pentagon">
                  <a:avLst/>
                </a:prstGeom>
                <a:noFill/>
                <a:ln w="6350">
                  <a:solidFill>
                    <a:schemeClr val="tx1"/>
                  </a:solidFill>
                  <a:miter lim="800000"/>
                  <a:headEnd/>
                  <a:tailEnd/>
                </a:ln>
              </p:spPr>
              <p:txBody>
                <a:bodyPr anchor="ctr">
                  <a:prstTxWarp prst="textNoShape">
                    <a:avLst/>
                  </a:prstTxWarp>
                  <a:spAutoFit/>
                </a:bodyPr>
                <a:lstStyle/>
                <a:p>
                  <a:pPr>
                    <a:defRPr/>
                  </a:pPr>
                  <a:endParaRPr lang="en-US">
                    <a:latin typeface="Arial" pitchFamily="-65" charset="0"/>
                  </a:endParaRPr>
                </a:p>
              </p:txBody>
            </p:sp>
            <p:sp>
              <p:nvSpPr>
                <p:cNvPr id="48" name="Line 412"/>
                <p:cNvSpPr>
                  <a:spLocks noChangeShapeType="1"/>
                </p:cNvSpPr>
                <p:nvPr/>
              </p:nvSpPr>
              <p:spPr bwMode="auto">
                <a:xfrm>
                  <a:off x="2887" y="984"/>
                  <a:ext cx="0" cy="1145"/>
                </a:xfrm>
                <a:prstGeom prst="line">
                  <a:avLst/>
                </a:prstGeom>
                <a:noFill/>
                <a:ln w="6350">
                  <a:solidFill>
                    <a:srgbClr val="000066"/>
                  </a:solidFill>
                  <a:round/>
                  <a:headEnd/>
                  <a:tailEnd/>
                </a:ln>
              </p:spPr>
              <p:txBody>
                <a:bodyPr>
                  <a:prstTxWarp prst="textNoShape">
                    <a:avLst/>
                  </a:prstTxWarp>
                  <a:spAutoFit/>
                </a:bodyPr>
                <a:lstStyle/>
                <a:p>
                  <a:pPr>
                    <a:defRPr/>
                  </a:pPr>
                  <a:endParaRPr lang="en-US">
                    <a:latin typeface="Arial" pitchFamily="-65" charset="0"/>
                  </a:endParaRPr>
                </a:p>
              </p:txBody>
            </p:sp>
            <p:sp>
              <p:nvSpPr>
                <p:cNvPr id="49" name="Line 413"/>
                <p:cNvSpPr>
                  <a:spLocks noChangeShapeType="1"/>
                </p:cNvSpPr>
                <p:nvPr/>
              </p:nvSpPr>
              <p:spPr bwMode="auto">
                <a:xfrm rot="-1955025">
                  <a:off x="3234" y="2029"/>
                  <a:ext cx="0" cy="1288"/>
                </a:xfrm>
                <a:prstGeom prst="line">
                  <a:avLst/>
                </a:prstGeom>
                <a:noFill/>
                <a:ln w="6350">
                  <a:solidFill>
                    <a:srgbClr val="000066"/>
                  </a:solidFill>
                  <a:round/>
                  <a:headEnd/>
                  <a:tailEnd/>
                </a:ln>
              </p:spPr>
              <p:txBody>
                <a:bodyPr>
                  <a:prstTxWarp prst="textNoShape">
                    <a:avLst/>
                  </a:prstTxWarp>
                  <a:spAutoFit/>
                </a:bodyPr>
                <a:lstStyle/>
                <a:p>
                  <a:pPr>
                    <a:defRPr/>
                  </a:pPr>
                  <a:endParaRPr lang="en-US">
                    <a:latin typeface="Arial" pitchFamily="-65" charset="0"/>
                  </a:endParaRPr>
                </a:p>
              </p:txBody>
            </p:sp>
            <p:sp>
              <p:nvSpPr>
                <p:cNvPr id="50" name="Line 414"/>
                <p:cNvSpPr>
                  <a:spLocks noChangeShapeType="1"/>
                </p:cNvSpPr>
                <p:nvPr/>
              </p:nvSpPr>
              <p:spPr bwMode="auto">
                <a:xfrm rot="1951332">
                  <a:off x="2540" y="2029"/>
                  <a:ext cx="0" cy="1288"/>
                </a:xfrm>
                <a:prstGeom prst="line">
                  <a:avLst/>
                </a:prstGeom>
                <a:noFill/>
                <a:ln w="6350">
                  <a:solidFill>
                    <a:srgbClr val="000066"/>
                  </a:solidFill>
                  <a:round/>
                  <a:headEnd/>
                  <a:tailEnd/>
                </a:ln>
              </p:spPr>
              <p:txBody>
                <a:bodyPr>
                  <a:prstTxWarp prst="textNoShape">
                    <a:avLst/>
                  </a:prstTxWarp>
                  <a:spAutoFit/>
                </a:bodyPr>
                <a:lstStyle/>
                <a:p>
                  <a:pPr>
                    <a:defRPr/>
                  </a:pPr>
                  <a:endParaRPr lang="en-US">
                    <a:latin typeface="Arial" pitchFamily="-65" charset="0"/>
                  </a:endParaRPr>
                </a:p>
              </p:txBody>
            </p:sp>
            <p:sp>
              <p:nvSpPr>
                <p:cNvPr id="51" name="Line 415"/>
                <p:cNvSpPr>
                  <a:spLocks noChangeShapeType="1"/>
                </p:cNvSpPr>
                <p:nvPr/>
              </p:nvSpPr>
              <p:spPr bwMode="auto">
                <a:xfrm rot="-4619244">
                  <a:off x="2305" y="1394"/>
                  <a:ext cx="0" cy="1197"/>
                </a:xfrm>
                <a:prstGeom prst="line">
                  <a:avLst/>
                </a:prstGeom>
                <a:noFill/>
                <a:ln w="6350">
                  <a:solidFill>
                    <a:srgbClr val="000066"/>
                  </a:solidFill>
                  <a:round/>
                  <a:headEnd/>
                  <a:tailEnd/>
                </a:ln>
              </p:spPr>
              <p:txBody>
                <a:bodyPr>
                  <a:prstTxWarp prst="textNoShape">
                    <a:avLst/>
                  </a:prstTxWarp>
                  <a:spAutoFit/>
                </a:bodyPr>
                <a:lstStyle/>
                <a:p>
                  <a:pPr>
                    <a:defRPr/>
                  </a:pPr>
                  <a:endParaRPr lang="en-US">
                    <a:latin typeface="Arial" pitchFamily="-65" charset="0"/>
                  </a:endParaRPr>
                </a:p>
              </p:txBody>
            </p:sp>
            <p:sp>
              <p:nvSpPr>
                <p:cNvPr id="52" name="Line 416"/>
                <p:cNvSpPr>
                  <a:spLocks noChangeShapeType="1"/>
                </p:cNvSpPr>
                <p:nvPr/>
              </p:nvSpPr>
              <p:spPr bwMode="auto">
                <a:xfrm rot="4841477">
                  <a:off x="3424" y="1411"/>
                  <a:ext cx="71" cy="1178"/>
                </a:xfrm>
                <a:prstGeom prst="line">
                  <a:avLst/>
                </a:prstGeom>
                <a:noFill/>
                <a:ln w="6350">
                  <a:solidFill>
                    <a:srgbClr val="000066"/>
                  </a:solidFill>
                  <a:round/>
                  <a:headEnd/>
                  <a:tailEnd/>
                </a:ln>
              </p:spPr>
              <p:txBody>
                <a:bodyPr>
                  <a:prstTxWarp prst="textNoShape">
                    <a:avLst/>
                  </a:prstTxWarp>
                  <a:spAutoFit/>
                </a:bodyPr>
                <a:lstStyle/>
                <a:p>
                  <a:pPr>
                    <a:defRPr/>
                  </a:pPr>
                  <a:endParaRPr lang="en-US">
                    <a:latin typeface="Arial" pitchFamily="-65" charset="0"/>
                  </a:endParaRPr>
                </a:p>
              </p:txBody>
            </p:sp>
            <p:sp>
              <p:nvSpPr>
                <p:cNvPr id="53" name="AutoShape 417"/>
                <p:cNvSpPr>
                  <a:spLocks noChangeArrowheads="1"/>
                </p:cNvSpPr>
                <p:nvPr/>
              </p:nvSpPr>
              <p:spPr bwMode="auto">
                <a:xfrm>
                  <a:off x="2696" y="1944"/>
                  <a:ext cx="367" cy="350"/>
                </a:xfrm>
                <a:prstGeom prst="pentagon">
                  <a:avLst/>
                </a:prstGeom>
                <a:noFill/>
                <a:ln w="6350">
                  <a:solidFill>
                    <a:schemeClr val="tx1"/>
                  </a:solidFill>
                  <a:miter lim="800000"/>
                  <a:headEnd/>
                  <a:tailEnd/>
                </a:ln>
              </p:spPr>
              <p:txBody>
                <a:bodyPr wrap="none" anchor="ctr">
                  <a:prstTxWarp prst="textNoShape">
                    <a:avLst/>
                  </a:prstTxWarp>
                  <a:spAutoFit/>
                </a:bodyPr>
                <a:lstStyle/>
                <a:p>
                  <a:pPr>
                    <a:defRPr/>
                  </a:pPr>
                  <a:endParaRPr lang="en-US">
                    <a:latin typeface="Arial" pitchFamily="-65" charset="0"/>
                  </a:endParaRPr>
                </a:p>
              </p:txBody>
            </p:sp>
            <p:sp>
              <p:nvSpPr>
                <p:cNvPr id="54" name="AutoShape 418"/>
                <p:cNvSpPr>
                  <a:spLocks noChangeArrowheads="1"/>
                </p:cNvSpPr>
                <p:nvPr/>
              </p:nvSpPr>
              <p:spPr bwMode="auto">
                <a:xfrm>
                  <a:off x="2131" y="1403"/>
                  <a:ext cx="1512" cy="1441"/>
                </a:xfrm>
                <a:prstGeom prst="pentagon">
                  <a:avLst/>
                </a:prstGeom>
                <a:noFill/>
                <a:ln w="6350">
                  <a:solidFill>
                    <a:schemeClr val="tx1"/>
                  </a:solidFill>
                  <a:miter lim="800000"/>
                  <a:headEnd/>
                  <a:tailEnd/>
                </a:ln>
              </p:spPr>
              <p:txBody>
                <a:bodyPr anchor="ctr">
                  <a:prstTxWarp prst="textNoShape">
                    <a:avLst/>
                  </a:prstTxWarp>
                  <a:spAutoFit/>
                </a:bodyPr>
                <a:lstStyle/>
                <a:p>
                  <a:pPr>
                    <a:defRPr/>
                  </a:pPr>
                  <a:endParaRPr lang="en-US">
                    <a:latin typeface="Arial" pitchFamily="-65" charset="0"/>
                  </a:endParaRPr>
                </a:p>
              </p:txBody>
            </p:sp>
          </p:grpSp>
          <p:sp>
            <p:nvSpPr>
              <p:cNvPr id="41" name="Text Box 458"/>
              <p:cNvSpPr txBox="1">
                <a:spLocks noChangeArrowheads="1"/>
              </p:cNvSpPr>
              <p:nvPr/>
            </p:nvSpPr>
            <p:spPr bwMode="auto">
              <a:xfrm>
                <a:off x="8790" y="5196"/>
                <a:ext cx="453" cy="135"/>
              </a:xfrm>
              <a:prstGeom prst="rect">
                <a:avLst/>
              </a:prstGeom>
              <a:noFill/>
              <a:ln w="9525">
                <a:noFill/>
                <a:miter lim="800000"/>
                <a:headEnd/>
                <a:tailEnd/>
              </a:ln>
            </p:spPr>
            <p:txBody>
              <a:bodyPr lIns="91429" tIns="45714" rIns="91429" bIns="45714" anchor="ctr">
                <a:prstTxWarp prst="textNoShape">
                  <a:avLst/>
                </a:prstTxWarp>
                <a:spAutoFit/>
              </a:bodyPr>
              <a:lstStyle/>
              <a:p>
                <a:pPr algn="ctr" defTabSz="912813">
                  <a:spcBef>
                    <a:spcPct val="50000"/>
                  </a:spcBef>
                  <a:defRPr/>
                </a:pPr>
                <a:r>
                  <a:rPr lang="en-US" sz="800">
                    <a:latin typeface="Arial" pitchFamily="-65" charset="0"/>
                  </a:rPr>
                  <a:t>People</a:t>
                </a:r>
                <a:endParaRPr lang="el-GR" sz="800">
                  <a:latin typeface="Arial" pitchFamily="-65" charset="0"/>
                  <a:ea typeface="Arial" pitchFamily="-65" charset="0"/>
                  <a:cs typeface="Arial" pitchFamily="-65" charset="0"/>
                </a:endParaRPr>
              </a:p>
            </p:txBody>
          </p:sp>
          <p:sp>
            <p:nvSpPr>
              <p:cNvPr id="42" name="Text Box 459"/>
              <p:cNvSpPr txBox="1">
                <a:spLocks noChangeArrowheads="1"/>
              </p:cNvSpPr>
              <p:nvPr/>
            </p:nvSpPr>
            <p:spPr bwMode="auto">
              <a:xfrm>
                <a:off x="9254" y="5475"/>
                <a:ext cx="453" cy="135"/>
              </a:xfrm>
              <a:prstGeom prst="rect">
                <a:avLst/>
              </a:prstGeom>
              <a:noFill/>
              <a:ln w="9525">
                <a:noFill/>
                <a:miter lim="800000"/>
                <a:headEnd/>
                <a:tailEnd/>
              </a:ln>
            </p:spPr>
            <p:txBody>
              <a:bodyPr lIns="91429" tIns="45714" rIns="91429" bIns="45714" anchor="ctr">
                <a:prstTxWarp prst="textNoShape">
                  <a:avLst/>
                </a:prstTxWarp>
                <a:spAutoFit/>
              </a:bodyPr>
              <a:lstStyle/>
              <a:p>
                <a:pPr algn="ctr" defTabSz="912813">
                  <a:spcBef>
                    <a:spcPct val="50000"/>
                  </a:spcBef>
                  <a:defRPr/>
                </a:pPr>
                <a:r>
                  <a:rPr lang="en-US" sz="800">
                    <a:latin typeface="Arial" pitchFamily="-65" charset="0"/>
                  </a:rPr>
                  <a:t>Process</a:t>
                </a:r>
                <a:endParaRPr lang="el-GR" sz="800">
                  <a:latin typeface="Arial" pitchFamily="-65" charset="0"/>
                  <a:ea typeface="Arial" pitchFamily="-65" charset="0"/>
                  <a:cs typeface="Arial" pitchFamily="-65" charset="0"/>
                </a:endParaRPr>
              </a:p>
            </p:txBody>
          </p:sp>
          <p:sp>
            <p:nvSpPr>
              <p:cNvPr id="43" name="Text Box 460"/>
              <p:cNvSpPr txBox="1">
                <a:spLocks noChangeArrowheads="1"/>
              </p:cNvSpPr>
              <p:nvPr/>
            </p:nvSpPr>
            <p:spPr bwMode="auto">
              <a:xfrm>
                <a:off x="9169" y="5956"/>
                <a:ext cx="453" cy="135"/>
              </a:xfrm>
              <a:prstGeom prst="rect">
                <a:avLst/>
              </a:prstGeom>
              <a:noFill/>
              <a:ln w="9525">
                <a:noFill/>
                <a:miter lim="800000"/>
                <a:headEnd/>
                <a:tailEnd/>
              </a:ln>
            </p:spPr>
            <p:txBody>
              <a:bodyPr lIns="91429" tIns="45714" rIns="91429" bIns="45714" anchor="ctr">
                <a:prstTxWarp prst="textNoShape">
                  <a:avLst/>
                </a:prstTxWarp>
                <a:spAutoFit/>
              </a:bodyPr>
              <a:lstStyle/>
              <a:p>
                <a:pPr algn="ctr" defTabSz="912813">
                  <a:spcBef>
                    <a:spcPct val="50000"/>
                  </a:spcBef>
                  <a:defRPr/>
                </a:pPr>
                <a:r>
                  <a:rPr lang="en-US" sz="800">
                    <a:latin typeface="Arial" pitchFamily="-65" charset="0"/>
                  </a:rPr>
                  <a:t>Teamwork</a:t>
                </a:r>
                <a:endParaRPr lang="el-GR" sz="800">
                  <a:latin typeface="Arial" pitchFamily="-65" charset="0"/>
                  <a:ea typeface="Arial" pitchFamily="-65" charset="0"/>
                  <a:cs typeface="Arial" pitchFamily="-65" charset="0"/>
                </a:endParaRPr>
              </a:p>
            </p:txBody>
          </p:sp>
          <p:sp>
            <p:nvSpPr>
              <p:cNvPr id="44" name="Text Box 461"/>
              <p:cNvSpPr txBox="1">
                <a:spLocks noChangeArrowheads="1"/>
              </p:cNvSpPr>
              <p:nvPr/>
            </p:nvSpPr>
            <p:spPr bwMode="auto">
              <a:xfrm>
                <a:off x="8456" y="5956"/>
                <a:ext cx="453" cy="135"/>
              </a:xfrm>
              <a:prstGeom prst="rect">
                <a:avLst/>
              </a:prstGeom>
              <a:noFill/>
              <a:ln w="9525">
                <a:noFill/>
                <a:miter lim="800000"/>
                <a:headEnd/>
                <a:tailEnd/>
              </a:ln>
            </p:spPr>
            <p:txBody>
              <a:bodyPr lIns="91429" tIns="45714" rIns="91429" bIns="45714" anchor="ctr">
                <a:prstTxWarp prst="textNoShape">
                  <a:avLst/>
                </a:prstTxWarp>
                <a:spAutoFit/>
              </a:bodyPr>
              <a:lstStyle/>
              <a:p>
                <a:pPr algn="ctr" defTabSz="912813">
                  <a:spcBef>
                    <a:spcPct val="50000"/>
                  </a:spcBef>
                  <a:defRPr/>
                </a:pPr>
                <a:r>
                  <a:rPr lang="en-US" sz="800">
                    <a:latin typeface="Arial" pitchFamily="-65" charset="0"/>
                  </a:rPr>
                  <a:t>Results</a:t>
                </a:r>
                <a:endParaRPr lang="el-GR" sz="800">
                  <a:latin typeface="Arial" pitchFamily="-65" charset="0"/>
                  <a:ea typeface="Arial" pitchFamily="-65" charset="0"/>
                  <a:cs typeface="Arial" pitchFamily="-65" charset="0"/>
                </a:endParaRPr>
              </a:p>
            </p:txBody>
          </p:sp>
          <p:sp>
            <p:nvSpPr>
              <p:cNvPr id="45" name="Text Box 462"/>
              <p:cNvSpPr txBox="1">
                <a:spLocks noChangeArrowheads="1"/>
              </p:cNvSpPr>
              <p:nvPr/>
            </p:nvSpPr>
            <p:spPr bwMode="auto">
              <a:xfrm>
                <a:off x="8300" y="5398"/>
                <a:ext cx="453" cy="289"/>
              </a:xfrm>
              <a:prstGeom prst="rect">
                <a:avLst/>
              </a:prstGeom>
              <a:noFill/>
              <a:ln w="9525">
                <a:noFill/>
                <a:miter lim="800000"/>
                <a:headEnd/>
                <a:tailEnd/>
              </a:ln>
            </p:spPr>
            <p:txBody>
              <a:bodyPr lIns="91429" tIns="45714" rIns="91429" bIns="45714" anchor="ctr">
                <a:prstTxWarp prst="textNoShape">
                  <a:avLst/>
                </a:prstTxWarp>
                <a:spAutoFit/>
              </a:bodyPr>
              <a:lstStyle/>
              <a:p>
                <a:pPr algn="ctr" defTabSz="912813">
                  <a:spcBef>
                    <a:spcPct val="50000"/>
                  </a:spcBef>
                  <a:defRPr/>
                </a:pPr>
                <a:r>
                  <a:rPr lang="en-US" sz="800">
                    <a:latin typeface="Arial" pitchFamily="-65" charset="0"/>
                  </a:rPr>
                  <a:t>Need for more training</a:t>
                </a:r>
                <a:endParaRPr lang="el-GR" sz="800">
                  <a:latin typeface="Arial" pitchFamily="-65" charset="0"/>
                  <a:ea typeface="Arial" pitchFamily="-65" charset="0"/>
                  <a:cs typeface="Arial" pitchFamily="-65" charset="0"/>
                </a:endParaRPr>
              </a:p>
            </p:txBody>
          </p:sp>
        </p:gr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a:t>
            </a:r>
            <a:endParaRPr lang="en-US" dirty="0"/>
          </a:p>
        </p:txBody>
      </p:sp>
      <p:sp>
        <p:nvSpPr>
          <p:cNvPr id="5" name="Content Placeholder 4"/>
          <p:cNvSpPr>
            <a:spLocks noGrp="1"/>
          </p:cNvSpPr>
          <p:nvPr>
            <p:ph idx="1"/>
          </p:nvPr>
        </p:nvSpPr>
        <p:spPr>
          <a:xfrm>
            <a:off x="457200" y="1600200"/>
            <a:ext cx="8229600" cy="5029200"/>
          </a:xfrm>
        </p:spPr>
        <p:txBody>
          <a:bodyPr>
            <a:normAutofit/>
          </a:bodyPr>
          <a:lstStyle/>
          <a:p>
            <a:r>
              <a:rPr lang="en-US" dirty="0"/>
              <a:t>T</a:t>
            </a:r>
            <a:r>
              <a:rPr lang="en-US" dirty="0" smtClean="0"/>
              <a:t>heme</a:t>
            </a:r>
          </a:p>
          <a:p>
            <a:pPr lvl="1"/>
            <a:r>
              <a:rPr lang="en-US" dirty="0" smtClean="0"/>
              <a:t>This is the general area you intend to focus on (for example:  OEE in packing department; Customer complaints resulting in claims; Marking line operations)</a:t>
            </a:r>
          </a:p>
          <a:p>
            <a:r>
              <a:rPr lang="en-US" dirty="0" smtClean="0"/>
              <a:t>Ultimate goal</a:t>
            </a:r>
          </a:p>
          <a:p>
            <a:pPr lvl="1"/>
            <a:r>
              <a:rPr lang="en-US" dirty="0" smtClean="0"/>
              <a:t>This is a reflection of the overall corporate goal most closely related to your problem space (for example:  Improve OEE by 4%)</a:t>
            </a:r>
            <a:endParaRPr lang="en-US" dirty="0"/>
          </a:p>
          <a:p>
            <a:pPr lvl="1">
              <a:buNone/>
            </a:pPr>
            <a:endParaRPr lang="en-US" dirty="0" smtClean="0"/>
          </a:p>
          <a:p>
            <a:pPr lvl="1">
              <a:buNone/>
            </a:pPr>
            <a:endParaRPr lang="en-US" dirty="0" smtClean="0"/>
          </a:p>
        </p:txBody>
      </p:sp>
      <p:sp>
        <p:nvSpPr>
          <p:cNvPr id="4" name="Slide Number Placeholder 3"/>
          <p:cNvSpPr>
            <a:spLocks noGrp="1"/>
          </p:cNvSpPr>
          <p:nvPr>
            <p:ph type="sldNum" sz="quarter" idx="12"/>
          </p:nvPr>
        </p:nvSpPr>
        <p:spPr/>
        <p:txBody>
          <a:bodyPr/>
          <a:lstStyle/>
          <a:p>
            <a:fld id="{9E82F4EE-63E9-40FF-AE71-7515310BCA7F}" type="slidenum">
              <a:rPr lang="en-US" smtClean="0"/>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a:t>
            </a:r>
            <a:endParaRPr lang="en-US" dirty="0"/>
          </a:p>
        </p:txBody>
      </p:sp>
      <p:sp>
        <p:nvSpPr>
          <p:cNvPr id="3" name="Content Placeholder 2"/>
          <p:cNvSpPr>
            <a:spLocks noGrp="1"/>
          </p:cNvSpPr>
          <p:nvPr>
            <p:ph idx="1"/>
          </p:nvPr>
        </p:nvSpPr>
        <p:spPr/>
        <p:txBody>
          <a:bodyPr>
            <a:normAutofit fontScale="70000" lnSpcReduction="20000"/>
          </a:bodyPr>
          <a:lstStyle/>
          <a:p>
            <a:r>
              <a:rPr lang="en-US" dirty="0"/>
              <a:t>Understand the current situation (What’s the big picture?</a:t>
            </a:r>
            <a:r>
              <a:rPr lang="en-US" dirty="0" smtClean="0"/>
              <a:t>)</a:t>
            </a:r>
          </a:p>
          <a:p>
            <a:r>
              <a:rPr lang="en-US" dirty="0" smtClean="0"/>
              <a:t>Who, What, When, Where, How</a:t>
            </a:r>
            <a:endParaRPr lang="en-US" dirty="0"/>
          </a:p>
          <a:p>
            <a:pPr lvl="1"/>
            <a:r>
              <a:rPr lang="en-US" dirty="0" smtClean="0"/>
              <a:t>Who discovered or knows most about the problem?  What previous studies of this area are available if any?</a:t>
            </a:r>
          </a:p>
          <a:p>
            <a:pPr lvl="1"/>
            <a:r>
              <a:rPr lang="en-US" dirty="0" smtClean="0"/>
              <a:t>What </a:t>
            </a:r>
            <a:r>
              <a:rPr lang="en-US" dirty="0"/>
              <a:t>is happening to indicate a problem (symptoms) (OEE is 67%, goal is 90%)</a:t>
            </a:r>
          </a:p>
          <a:p>
            <a:pPr lvl="1"/>
            <a:r>
              <a:rPr lang="en-US" dirty="0"/>
              <a:t>Describe the ideal condition.  What standard is involved if any? (All equipment would run with no stoppages and no back ups)</a:t>
            </a:r>
          </a:p>
          <a:p>
            <a:pPr lvl="1"/>
            <a:r>
              <a:rPr lang="en-US" dirty="0"/>
              <a:t>What is the overall impact of this problem? (Every percentage point of OEE has a calculated cost of $14 per hour.  At 8 hours per day, 5 days per week, 50 weeks per year, this is costing us $364,000 in lost productivity annually)  </a:t>
            </a:r>
          </a:p>
          <a:p>
            <a:endParaRPr lang="en-US"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4</a:t>
            </a:fld>
            <a:endParaRPr lang="en-US" dirty="0"/>
          </a:p>
        </p:txBody>
      </p:sp>
      <p:sp>
        <p:nvSpPr>
          <p:cNvPr id="5" name="TextBox 4"/>
          <p:cNvSpPr txBox="1"/>
          <p:nvPr/>
        </p:nvSpPr>
        <p:spPr>
          <a:xfrm>
            <a:off x="304801" y="5105400"/>
            <a:ext cx="845820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Note that you will not be able to answer these questions without first completing other parts of the process.  The steps in the concern stage are likely to require multiple rounds of discussion, data collection, mapping, and analysis to generate answers to these questions and clarify your problem.  </a:t>
            </a:r>
            <a:endParaRPr lang="en-US" dirty="0"/>
          </a:p>
        </p:txBody>
      </p:sp>
    </p:spTree>
    <p:extLst>
      <p:ext uri="{BB962C8B-B14F-4D97-AF65-F5344CB8AC3E}">
        <p14:creationId xmlns:p14="http://schemas.microsoft.com/office/powerpoint/2010/main" val="12474799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Current state value stream or process map</a:t>
            </a:r>
            <a:endParaRPr lang="en-US" dirty="0"/>
          </a:p>
        </p:txBody>
      </p:sp>
      <p:sp>
        <p:nvSpPr>
          <p:cNvPr id="6" name="Content Placeholder 5"/>
          <p:cNvSpPr>
            <a:spLocks noGrp="1"/>
          </p:cNvSpPr>
          <p:nvPr>
            <p:ph idx="1"/>
          </p:nvPr>
        </p:nvSpPr>
        <p:spPr/>
        <p:txBody>
          <a:bodyPr>
            <a:normAutofit fontScale="70000" lnSpcReduction="20000"/>
          </a:bodyPr>
          <a:lstStyle/>
          <a:p>
            <a:r>
              <a:rPr lang="en-AU" dirty="0" smtClean="0"/>
              <a:t>Complete a process flow diagram (spaghetti diagram)  and current state value stream or process map of your selected value stream/process. Your map needs to include:</a:t>
            </a:r>
          </a:p>
          <a:p>
            <a:pPr lvl="1"/>
            <a:r>
              <a:rPr lang="en-AU" dirty="0" smtClean="0"/>
              <a:t>Current processes with information boxes (including cycle times, number of operators, change over time, uptime percentage, time available to work (one shift, two shifts, 10 hours, etc.)</a:t>
            </a:r>
          </a:p>
          <a:p>
            <a:pPr lvl="1"/>
            <a:r>
              <a:rPr lang="en-AU" dirty="0" smtClean="0"/>
              <a:t>Information flow throughout the enterprise</a:t>
            </a:r>
          </a:p>
          <a:p>
            <a:pPr lvl="1"/>
            <a:r>
              <a:rPr lang="en-AU" dirty="0" smtClean="0"/>
              <a:t>Timeline showing processing times and waiting (delay times)</a:t>
            </a:r>
          </a:p>
          <a:p>
            <a:pPr lvl="1"/>
            <a:r>
              <a:rPr lang="en-AU" dirty="0" smtClean="0"/>
              <a:t>Time summary at the end of the time line displaying processing time, total throughput time, and process ratio.</a:t>
            </a:r>
          </a:p>
          <a:p>
            <a:pPr lvl="1"/>
            <a:r>
              <a:rPr lang="en-AU" dirty="0" smtClean="0"/>
              <a:t>Angry clouds (Bigger problems you noticed on your walk through)</a:t>
            </a:r>
          </a:p>
          <a:p>
            <a:r>
              <a:rPr lang="en-AU" dirty="0" smtClean="0"/>
              <a:t>Take pictures, shoot video, mark up diagrams</a:t>
            </a:r>
            <a:endParaRPr lang="en-AU"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state value stream or process map</a:t>
            </a:r>
            <a:endParaRPr lang="en-US" dirty="0"/>
          </a:p>
        </p:txBody>
      </p:sp>
      <p:sp>
        <p:nvSpPr>
          <p:cNvPr id="6" name="Content Placeholder 5"/>
          <p:cNvSpPr>
            <a:spLocks noGrp="1"/>
          </p:cNvSpPr>
          <p:nvPr>
            <p:ph idx="1"/>
          </p:nvPr>
        </p:nvSpPr>
        <p:spPr/>
        <p:txBody>
          <a:bodyPr>
            <a:normAutofit fontScale="85000" lnSpcReduction="10000"/>
          </a:bodyPr>
          <a:lstStyle/>
          <a:p>
            <a:r>
              <a:rPr lang="en-US" dirty="0" smtClean="0"/>
              <a:t>What are the key problem areas on the map? (What are your ‘angry clouds?’)</a:t>
            </a:r>
          </a:p>
          <a:p>
            <a:endParaRPr lang="en-US" dirty="0"/>
          </a:p>
          <a:p>
            <a:endParaRPr lang="en-US" dirty="0" smtClean="0"/>
          </a:p>
          <a:p>
            <a:r>
              <a:rPr lang="en-US" dirty="0" smtClean="0"/>
              <a:t>As an alternative, rather than listing the angry clouds, some groups find it easier to note problems (big and small) while preparing the value stream or process map, brainstorming to consolidate a large list, then organizing the problems into clusters using an affinity diagram.  Those clusters become the angry clouds.</a:t>
            </a:r>
            <a:endParaRPr lang="en-US"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6</a:t>
            </a:fld>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Concern</a:t>
            </a:r>
            <a:endParaRPr lang="en-US" dirty="0"/>
          </a:p>
        </p:txBody>
      </p:sp>
      <p:sp>
        <p:nvSpPr>
          <p:cNvPr id="5" name="Content Placeholder 4"/>
          <p:cNvSpPr>
            <a:spLocks noGrp="1"/>
          </p:cNvSpPr>
          <p:nvPr>
            <p:ph idx="1"/>
          </p:nvPr>
        </p:nvSpPr>
        <p:spPr/>
        <p:txBody>
          <a:bodyPr>
            <a:normAutofit fontScale="77500" lnSpcReduction="20000"/>
          </a:bodyPr>
          <a:lstStyle/>
          <a:p>
            <a:r>
              <a:rPr lang="en-US" dirty="0" smtClean="0"/>
              <a:t>Break down the larger problems</a:t>
            </a:r>
          </a:p>
          <a:p>
            <a:pPr lvl="1"/>
            <a:r>
              <a:rPr lang="en-US" dirty="0" smtClean="0"/>
              <a:t>Select one of the Angry Clouds as your primary problem</a:t>
            </a:r>
          </a:p>
          <a:p>
            <a:pPr lvl="1"/>
            <a:r>
              <a:rPr lang="en-US" dirty="0" smtClean="0"/>
              <a:t>Break that problem down into smaller pieces</a:t>
            </a:r>
          </a:p>
          <a:p>
            <a:pPr lvl="2"/>
            <a:r>
              <a:rPr lang="en-US" dirty="0" smtClean="0"/>
              <a:t>Go back to the work area</a:t>
            </a:r>
          </a:p>
          <a:p>
            <a:pPr lvl="2"/>
            <a:r>
              <a:rPr lang="en-US" dirty="0" smtClean="0"/>
              <a:t>Observe the process</a:t>
            </a:r>
          </a:p>
          <a:p>
            <a:pPr lvl="2"/>
            <a:r>
              <a:rPr lang="en-US" dirty="0" smtClean="0"/>
              <a:t>Record all problems and opportunities</a:t>
            </a:r>
          </a:p>
          <a:p>
            <a:pPr lvl="2"/>
            <a:r>
              <a:rPr lang="en-US" dirty="0" smtClean="0"/>
              <a:t>Discuss these as a group to consolidate </a:t>
            </a:r>
          </a:p>
          <a:p>
            <a:r>
              <a:rPr lang="en-US" dirty="0" smtClean="0"/>
              <a:t>In the alternative approach, groups will already have listed the smaller problems and clustered them into angry clouds.  At this point they select the most significant cluster, and select that as their angry cloud, listing the problems in the cluster as the breakdown.</a:t>
            </a:r>
          </a:p>
        </p:txBody>
      </p:sp>
      <p:sp>
        <p:nvSpPr>
          <p:cNvPr id="4" name="Slide Number Placeholder 3"/>
          <p:cNvSpPr>
            <a:spLocks noGrp="1"/>
          </p:cNvSpPr>
          <p:nvPr>
            <p:ph type="sldNum" sz="quarter" idx="12"/>
          </p:nvPr>
        </p:nvSpPr>
        <p:spPr/>
        <p:txBody>
          <a:bodyPr/>
          <a:lstStyle/>
          <a:p>
            <a:fld id="{9E82F4EE-63E9-40FF-AE71-7515310BCA7F}" type="slidenum">
              <a:rPr lang="en-US" smtClean="0"/>
              <a:pPr/>
              <a:t>7</a:t>
            </a:fld>
            <a:endParaRPr lang="en-US"/>
          </a:p>
        </p:txBody>
      </p:sp>
    </p:spTree>
    <p:extLst>
      <p:ext uri="{BB962C8B-B14F-4D97-AF65-F5344CB8AC3E}">
        <p14:creationId xmlns:p14="http://schemas.microsoft.com/office/powerpoint/2010/main" val="19741102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Concern</a:t>
            </a:r>
            <a:endParaRPr lang="en-US" dirty="0"/>
          </a:p>
        </p:txBody>
      </p:sp>
      <p:sp>
        <p:nvSpPr>
          <p:cNvPr id="5" name="Content Placeholder 4"/>
          <p:cNvSpPr>
            <a:spLocks noGrp="1"/>
          </p:cNvSpPr>
          <p:nvPr>
            <p:ph idx="1"/>
          </p:nvPr>
        </p:nvSpPr>
        <p:spPr/>
        <p:txBody>
          <a:bodyPr>
            <a:normAutofit lnSpcReduction="10000"/>
          </a:bodyPr>
          <a:lstStyle/>
          <a:p>
            <a:r>
              <a:rPr lang="en-US" dirty="0" smtClean="0"/>
              <a:t>Understand the redefined problem (Gather more DATA)</a:t>
            </a:r>
          </a:p>
          <a:p>
            <a:pPr lvl="1"/>
            <a:r>
              <a:rPr lang="en-US" dirty="0" smtClean="0"/>
              <a:t>Who, What, When, Where, How?</a:t>
            </a:r>
          </a:p>
          <a:p>
            <a:pPr lvl="1"/>
            <a:r>
              <a:rPr lang="en-US" dirty="0" smtClean="0"/>
              <a:t>Who discovered the problem?  Has the problem been studied before? (Get the findings from earlier studies</a:t>
            </a:r>
          </a:p>
          <a:p>
            <a:pPr lvl="1"/>
            <a:r>
              <a:rPr lang="en-US" dirty="0" smtClean="0"/>
              <a:t>When does the problem occur?  How frequently? (Are there any patterns to the occurrence?)</a:t>
            </a:r>
          </a:p>
          <a:p>
            <a:pPr lvl="1"/>
            <a:r>
              <a:rPr lang="en-US" dirty="0" smtClean="0"/>
              <a:t>Where does this problem occur?</a:t>
            </a:r>
          </a:p>
          <a:p>
            <a:pPr lvl="1"/>
            <a:endParaRPr lang="en-US" dirty="0" smtClean="0"/>
          </a:p>
          <a:p>
            <a:pPr lvl="1"/>
            <a:endParaRPr lang="en-US" dirty="0" smtClean="0"/>
          </a:p>
          <a:p>
            <a:pPr lvl="1">
              <a:buNone/>
            </a:pPr>
            <a:endParaRPr lang="en-US" dirty="0" smtClean="0"/>
          </a:p>
        </p:txBody>
      </p:sp>
      <p:sp>
        <p:nvSpPr>
          <p:cNvPr id="4" name="Slide Number Placeholder 3"/>
          <p:cNvSpPr>
            <a:spLocks noGrp="1"/>
          </p:cNvSpPr>
          <p:nvPr>
            <p:ph type="sldNum" sz="quarter" idx="12"/>
          </p:nvPr>
        </p:nvSpPr>
        <p:spPr/>
        <p:txBody>
          <a:bodyPr/>
          <a:lstStyle/>
          <a:p>
            <a:fld id="{9E82F4EE-63E9-40FF-AE71-7515310BCA7F}"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Concern</a:t>
            </a:r>
            <a:endParaRPr lang="en-US" dirty="0"/>
          </a:p>
        </p:txBody>
      </p:sp>
      <p:sp>
        <p:nvSpPr>
          <p:cNvPr id="5" name="Content Placeholder 4"/>
          <p:cNvSpPr>
            <a:spLocks noGrp="1"/>
          </p:cNvSpPr>
          <p:nvPr>
            <p:ph idx="1"/>
          </p:nvPr>
        </p:nvSpPr>
        <p:spPr/>
        <p:txBody>
          <a:bodyPr/>
          <a:lstStyle/>
          <a:p>
            <a:r>
              <a:rPr lang="en-US" dirty="0" smtClean="0"/>
              <a:t>Understand the smaller problem</a:t>
            </a:r>
          </a:p>
          <a:p>
            <a:pPr lvl="1"/>
            <a:r>
              <a:rPr lang="en-US" dirty="0" smtClean="0"/>
              <a:t>What is the problem costing the organization? Show details of the cost calculation</a:t>
            </a:r>
          </a:p>
          <a:p>
            <a:pPr lvl="1"/>
            <a:r>
              <a:rPr lang="en-US" dirty="0" smtClean="0"/>
              <a:t>Roll the cost up through to the Theme to determine, if possible, the total system impact this problem is having on the business</a:t>
            </a:r>
            <a:endParaRPr lang="en-US" dirty="0"/>
          </a:p>
        </p:txBody>
      </p:sp>
      <p:sp>
        <p:nvSpPr>
          <p:cNvPr id="4" name="Slide Number Placeholder 3"/>
          <p:cNvSpPr>
            <a:spLocks noGrp="1"/>
          </p:cNvSpPr>
          <p:nvPr>
            <p:ph type="sldNum" sz="quarter" idx="12"/>
          </p:nvPr>
        </p:nvSpPr>
        <p:spPr/>
        <p:txBody>
          <a:bodyPr/>
          <a:lstStyle/>
          <a:p>
            <a:fld id="{9E82F4EE-63E9-40FF-AE71-7515310BCA7F}"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15897</TotalTime>
  <Words>1523</Words>
  <Application>Microsoft Macintosh PowerPoint</Application>
  <PresentationFormat>On-screen Show (4:3)</PresentationFormat>
  <Paragraphs>324</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C4 Problem Solving</vt:lpstr>
      <vt:lpstr>Introduction</vt:lpstr>
      <vt:lpstr>Concern</vt:lpstr>
      <vt:lpstr>Concern</vt:lpstr>
      <vt:lpstr>Current state value stream or process map</vt:lpstr>
      <vt:lpstr>Current state value stream or process map</vt:lpstr>
      <vt:lpstr>Concern</vt:lpstr>
      <vt:lpstr>Concern</vt:lpstr>
      <vt:lpstr>Concern</vt:lpstr>
      <vt:lpstr>Concern – Problem Statement</vt:lpstr>
      <vt:lpstr>Concern – Dataset/Evaluation Factors</vt:lpstr>
      <vt:lpstr>Concern – Dataset/Evaluation Factors Example</vt:lpstr>
      <vt:lpstr>Charts and Graphs</vt:lpstr>
      <vt:lpstr>Cause:  Option 1 - Fishbone</vt:lpstr>
      <vt:lpstr>Cause: Option 2 - Stem and Leaf Cause Analysis</vt:lpstr>
      <vt:lpstr>Cause</vt:lpstr>
      <vt:lpstr>Countermeasure Evaluation Factors and Weights</vt:lpstr>
      <vt:lpstr>Countermeasure 1</vt:lpstr>
      <vt:lpstr>Countermeasure 2</vt:lpstr>
      <vt:lpstr>Countermeasure 3</vt:lpstr>
      <vt:lpstr>Future state value stream map</vt:lpstr>
      <vt:lpstr>Evaluate Countermeasures</vt:lpstr>
      <vt:lpstr>Countermeasure Implementation</vt:lpstr>
      <vt:lpstr>Confirm – Data set Results</vt:lpstr>
      <vt:lpstr>Confirm – Data set Results</vt:lpstr>
      <vt:lpstr>Confirm</vt:lpstr>
    </vt:vector>
  </TitlesOfParts>
  <Company>ANGLER Technologies India Pvt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ashok</dc:creator>
  <cp:lastModifiedBy>David Veech</cp:lastModifiedBy>
  <cp:revision>120</cp:revision>
  <cp:lastPrinted>2010-03-08T03:05:45Z</cp:lastPrinted>
  <dcterms:created xsi:type="dcterms:W3CDTF">2010-06-01T21:57:39Z</dcterms:created>
  <dcterms:modified xsi:type="dcterms:W3CDTF">2012-10-16T13:09:45Z</dcterms:modified>
</cp:coreProperties>
</file>